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62" r:id="rId3"/>
    <p:sldId id="27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6" r:id="rId32"/>
    <p:sldId id="295" r:id="rId33"/>
    <p:sldId id="297" r:id="rId34"/>
    <p:sldId id="259" r:id="rId35"/>
    <p:sldId id="260" r:id="rId36"/>
  </p:sldIdLst>
  <p:sldSz cx="11160125" cy="719931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B9B24D44-01FD-4E5A-A3E0-97F80A59E9E5}">
          <p14:sldIdLst>
            <p14:sldId id="256"/>
            <p14:sldId id="262"/>
            <p14:sldId id="273"/>
            <p14:sldId id="266"/>
            <p14:sldId id="267"/>
            <p14:sldId id="268"/>
            <p14:sldId id="269"/>
            <p14:sldId id="270"/>
            <p14:sldId id="271"/>
            <p14:sldId id="272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6"/>
            <p14:sldId id="295"/>
            <p14:sldId id="297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2"/>
    <p:restoredTop sz="94674"/>
  </p:normalViewPr>
  <p:slideViewPr>
    <p:cSldViewPr snapToGrid="0" snapToObjects="1">
      <p:cViewPr varScale="1">
        <p:scale>
          <a:sx n="77" d="100"/>
          <a:sy n="77" d="100"/>
        </p:scale>
        <p:origin x="12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47D215-21F3-EB48-A3E8-149C3F06D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5016" y="1178222"/>
            <a:ext cx="8370094" cy="2506427"/>
          </a:xfrm>
        </p:spPr>
        <p:txBody>
          <a:bodyPr anchor="b"/>
          <a:lstStyle>
            <a:lvl1pPr algn="ctr">
              <a:defRPr sz="549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CAFC97-3824-EC4F-9D9B-25711D98E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5016" y="3781306"/>
            <a:ext cx="8370094" cy="1738167"/>
          </a:xfrm>
        </p:spPr>
        <p:txBody>
          <a:bodyPr/>
          <a:lstStyle>
            <a:lvl1pPr marL="0" indent="0" algn="ctr">
              <a:buNone/>
              <a:defRPr sz="2197"/>
            </a:lvl1pPr>
            <a:lvl2pPr marL="418521" indent="0" algn="ctr">
              <a:buNone/>
              <a:defRPr sz="1831"/>
            </a:lvl2pPr>
            <a:lvl3pPr marL="837042" indent="0" algn="ctr">
              <a:buNone/>
              <a:defRPr sz="1648"/>
            </a:lvl3pPr>
            <a:lvl4pPr marL="1255563" indent="0" algn="ctr">
              <a:buNone/>
              <a:defRPr sz="1465"/>
            </a:lvl4pPr>
            <a:lvl5pPr marL="1674084" indent="0" algn="ctr">
              <a:buNone/>
              <a:defRPr sz="1465"/>
            </a:lvl5pPr>
            <a:lvl6pPr marL="2092604" indent="0" algn="ctr">
              <a:buNone/>
              <a:defRPr sz="1465"/>
            </a:lvl6pPr>
            <a:lvl7pPr marL="2511125" indent="0" algn="ctr">
              <a:buNone/>
              <a:defRPr sz="1465"/>
            </a:lvl7pPr>
            <a:lvl8pPr marL="2929646" indent="0" algn="ctr">
              <a:buNone/>
              <a:defRPr sz="1465"/>
            </a:lvl8pPr>
            <a:lvl9pPr marL="3348167" indent="0" algn="ctr">
              <a:buNone/>
              <a:defRPr sz="1465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4D2CB8-D323-A943-A223-9368CCFB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42ABDB-7929-EF4D-936A-046D4E8BC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95AA46-E431-5A4D-8F12-6F7F786AE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200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50A5E-1121-5D46-AE10-3E08FEA71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24B925-DCEE-B948-9090-B2AE40EA1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181C5D-7C73-DB41-BB01-12B14F4C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9C20F9-B222-124F-9233-A2C58638F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080CD0-4A6A-954D-8094-6F385C0F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549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25B119-5ACC-724A-B798-3BC974975E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86464" y="383297"/>
            <a:ext cx="2406402" cy="610108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AB4EF0-1746-6D48-B0C8-060E12E29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7259" y="383297"/>
            <a:ext cx="7079704" cy="610108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1E5F83-9C16-A94A-8B08-8912C760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D10C04-DDC7-8541-87B3-E6D45E7C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D82D35-93C3-0644-8AD8-E11616A70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29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ABE785-CE13-9043-9BE7-C3ADB4FD5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E231F-1F43-974B-8E5E-B3B96C3C7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1163E2-4F57-A54B-BE86-3CE0F47B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C3A0B2-1DE5-8741-B77E-7D764C8F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5CE03-1D9E-6B4A-9323-583DDE09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638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C60A3D-768F-5A42-9BB9-72079B715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46" y="1794830"/>
            <a:ext cx="9625608" cy="2994714"/>
          </a:xfrm>
        </p:spPr>
        <p:txBody>
          <a:bodyPr anchor="b"/>
          <a:lstStyle>
            <a:lvl1pPr>
              <a:defRPr sz="5492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78B60F-D392-5E47-9AED-D85BE128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46" y="4817875"/>
            <a:ext cx="9625608" cy="1574849"/>
          </a:xfrm>
        </p:spPr>
        <p:txBody>
          <a:bodyPr/>
          <a:lstStyle>
            <a:lvl1pPr marL="0" indent="0">
              <a:buNone/>
              <a:defRPr sz="2197">
                <a:solidFill>
                  <a:schemeClr val="tx1">
                    <a:tint val="75000"/>
                  </a:schemeClr>
                </a:solidFill>
              </a:defRPr>
            </a:lvl1pPr>
            <a:lvl2pPr marL="418521" indent="0">
              <a:buNone/>
              <a:defRPr sz="1831">
                <a:solidFill>
                  <a:schemeClr val="tx1">
                    <a:tint val="75000"/>
                  </a:schemeClr>
                </a:solidFill>
              </a:defRPr>
            </a:lvl2pPr>
            <a:lvl3pPr marL="837042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3pPr>
            <a:lvl4pPr marL="1255563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4pPr>
            <a:lvl5pPr marL="1674084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5pPr>
            <a:lvl6pPr marL="2092604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6pPr>
            <a:lvl7pPr marL="2511125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7pPr>
            <a:lvl8pPr marL="2929646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8pPr>
            <a:lvl9pPr marL="3348167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8DC0F-F7FF-6540-8069-91D1CE5F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AEBFAA-D463-5842-8E50-9D0195409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4DC4C2-D671-F743-BC69-2DBC4765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21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02582-ED13-A74C-82E5-ED421D12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1D559-DEE5-2341-9241-A723384CB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7259" y="1916484"/>
            <a:ext cx="4743053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8AE18F4-3B13-9645-853A-30AD33707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49813" y="1916484"/>
            <a:ext cx="4743053" cy="456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D84F0E-B434-E74E-B58D-5158D00C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CB8A8C-B111-7147-BAB3-980A100F2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9C1CF3-3CE9-6043-B346-2812DA50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95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6687F-D9C8-5247-B524-5B649EB09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12" y="383297"/>
            <a:ext cx="9625608" cy="1391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DC6FA0-A9C7-394A-A27D-495EBC086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712" y="1764832"/>
            <a:ext cx="4721256" cy="864917"/>
          </a:xfrm>
        </p:spPr>
        <p:txBody>
          <a:bodyPr anchor="b"/>
          <a:lstStyle>
            <a:lvl1pPr marL="0" indent="0">
              <a:buNone/>
              <a:defRPr sz="2197" b="1"/>
            </a:lvl1pPr>
            <a:lvl2pPr marL="418521" indent="0">
              <a:buNone/>
              <a:defRPr sz="1831" b="1"/>
            </a:lvl2pPr>
            <a:lvl3pPr marL="837042" indent="0">
              <a:buNone/>
              <a:defRPr sz="1648" b="1"/>
            </a:lvl3pPr>
            <a:lvl4pPr marL="1255563" indent="0">
              <a:buNone/>
              <a:defRPr sz="1465" b="1"/>
            </a:lvl4pPr>
            <a:lvl5pPr marL="1674084" indent="0">
              <a:buNone/>
              <a:defRPr sz="1465" b="1"/>
            </a:lvl5pPr>
            <a:lvl6pPr marL="2092604" indent="0">
              <a:buNone/>
              <a:defRPr sz="1465" b="1"/>
            </a:lvl6pPr>
            <a:lvl7pPr marL="2511125" indent="0">
              <a:buNone/>
              <a:defRPr sz="1465" b="1"/>
            </a:lvl7pPr>
            <a:lvl8pPr marL="2929646" indent="0">
              <a:buNone/>
              <a:defRPr sz="1465" b="1"/>
            </a:lvl8pPr>
            <a:lvl9pPr marL="3348167" indent="0">
              <a:buNone/>
              <a:defRPr sz="146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E70C3D-170D-604A-BCB5-0F2C837B1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8712" y="2629749"/>
            <a:ext cx="4721256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899ABB-ADC6-CD41-BDF4-114E3E97D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49813" y="1764832"/>
            <a:ext cx="4744507" cy="864917"/>
          </a:xfrm>
        </p:spPr>
        <p:txBody>
          <a:bodyPr anchor="b"/>
          <a:lstStyle>
            <a:lvl1pPr marL="0" indent="0">
              <a:buNone/>
              <a:defRPr sz="2197" b="1"/>
            </a:lvl1pPr>
            <a:lvl2pPr marL="418521" indent="0">
              <a:buNone/>
              <a:defRPr sz="1831" b="1"/>
            </a:lvl2pPr>
            <a:lvl3pPr marL="837042" indent="0">
              <a:buNone/>
              <a:defRPr sz="1648" b="1"/>
            </a:lvl3pPr>
            <a:lvl4pPr marL="1255563" indent="0">
              <a:buNone/>
              <a:defRPr sz="1465" b="1"/>
            </a:lvl4pPr>
            <a:lvl5pPr marL="1674084" indent="0">
              <a:buNone/>
              <a:defRPr sz="1465" b="1"/>
            </a:lvl5pPr>
            <a:lvl6pPr marL="2092604" indent="0">
              <a:buNone/>
              <a:defRPr sz="1465" b="1"/>
            </a:lvl6pPr>
            <a:lvl7pPr marL="2511125" indent="0">
              <a:buNone/>
              <a:defRPr sz="1465" b="1"/>
            </a:lvl7pPr>
            <a:lvl8pPr marL="2929646" indent="0">
              <a:buNone/>
              <a:defRPr sz="1465" b="1"/>
            </a:lvl8pPr>
            <a:lvl9pPr marL="3348167" indent="0">
              <a:buNone/>
              <a:defRPr sz="1465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732E753-4E05-7D40-83F7-79E9284C1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49813" y="2629749"/>
            <a:ext cx="4744507" cy="386796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2ED406-0909-0A43-B078-EAEA7007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0CEEC0-4AED-3841-9708-BA457EF2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C76F57-E4E5-654B-A873-409C8DC8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85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5EFE99-EB4E-844A-8B30-5A3C99F1E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088D18F-08D2-0F46-B724-66B7D4D1B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D10AEFE-CF03-CA46-916A-96AE9E54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A65CD9E-7D64-6747-A4FB-2729C00E7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985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290C9AE-6B59-0F4F-9874-193B05FE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615593-C31F-CF46-B0BE-DCBFE6BEA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B2AA06-BA4C-7346-9F8B-F8B8CB3BD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528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E9ADA-9E74-104C-B547-CCAA8319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13" y="479954"/>
            <a:ext cx="3599430" cy="1679840"/>
          </a:xfrm>
        </p:spPr>
        <p:txBody>
          <a:bodyPr anchor="b"/>
          <a:lstStyle>
            <a:lvl1pPr>
              <a:defRPr sz="292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36F945-10B8-D340-BE56-62973F12A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4507" y="1036569"/>
            <a:ext cx="5649813" cy="5116178"/>
          </a:xfrm>
        </p:spPr>
        <p:txBody>
          <a:bodyPr/>
          <a:lstStyle>
            <a:lvl1pPr>
              <a:defRPr sz="2929"/>
            </a:lvl1pPr>
            <a:lvl2pPr>
              <a:defRPr sz="2563"/>
            </a:lvl2pPr>
            <a:lvl3pPr>
              <a:defRPr sz="2197"/>
            </a:lvl3pPr>
            <a:lvl4pPr>
              <a:defRPr sz="1831"/>
            </a:lvl4pPr>
            <a:lvl5pPr>
              <a:defRPr sz="1831"/>
            </a:lvl5pPr>
            <a:lvl6pPr>
              <a:defRPr sz="1831"/>
            </a:lvl6pPr>
            <a:lvl7pPr>
              <a:defRPr sz="1831"/>
            </a:lvl7pPr>
            <a:lvl8pPr>
              <a:defRPr sz="1831"/>
            </a:lvl8pPr>
            <a:lvl9pPr>
              <a:defRPr sz="183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989E3C-A359-6A45-A98D-7309A4436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13" y="2159794"/>
            <a:ext cx="3599430" cy="4001285"/>
          </a:xfrm>
        </p:spPr>
        <p:txBody>
          <a:bodyPr/>
          <a:lstStyle>
            <a:lvl1pPr marL="0" indent="0">
              <a:buNone/>
              <a:defRPr sz="1465"/>
            </a:lvl1pPr>
            <a:lvl2pPr marL="418521" indent="0">
              <a:buNone/>
              <a:defRPr sz="1282"/>
            </a:lvl2pPr>
            <a:lvl3pPr marL="837042" indent="0">
              <a:buNone/>
              <a:defRPr sz="1098"/>
            </a:lvl3pPr>
            <a:lvl4pPr marL="1255563" indent="0">
              <a:buNone/>
              <a:defRPr sz="915"/>
            </a:lvl4pPr>
            <a:lvl5pPr marL="1674084" indent="0">
              <a:buNone/>
              <a:defRPr sz="915"/>
            </a:lvl5pPr>
            <a:lvl6pPr marL="2092604" indent="0">
              <a:buNone/>
              <a:defRPr sz="915"/>
            </a:lvl6pPr>
            <a:lvl7pPr marL="2511125" indent="0">
              <a:buNone/>
              <a:defRPr sz="915"/>
            </a:lvl7pPr>
            <a:lvl8pPr marL="2929646" indent="0">
              <a:buNone/>
              <a:defRPr sz="915"/>
            </a:lvl8pPr>
            <a:lvl9pPr marL="3348167" indent="0">
              <a:buNone/>
              <a:defRPr sz="91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5BE8D3-0D12-D740-99C1-2AF4890F5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57FC90-CC99-7B4A-BDC5-A6DB0813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211B1-CFD2-644C-9610-5ED1C94FE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613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AD069E-C6D6-C04E-9AC3-D03296352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13" y="479954"/>
            <a:ext cx="3599430" cy="1679840"/>
          </a:xfrm>
        </p:spPr>
        <p:txBody>
          <a:bodyPr anchor="b"/>
          <a:lstStyle>
            <a:lvl1pPr>
              <a:defRPr sz="2929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61BF13-F50B-D148-AE0A-C68887C86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44507" y="1036569"/>
            <a:ext cx="5649813" cy="5116178"/>
          </a:xfrm>
        </p:spPr>
        <p:txBody>
          <a:bodyPr/>
          <a:lstStyle>
            <a:lvl1pPr marL="0" indent="0">
              <a:buNone/>
              <a:defRPr sz="2929"/>
            </a:lvl1pPr>
            <a:lvl2pPr marL="418521" indent="0">
              <a:buNone/>
              <a:defRPr sz="2563"/>
            </a:lvl2pPr>
            <a:lvl3pPr marL="837042" indent="0">
              <a:buNone/>
              <a:defRPr sz="2197"/>
            </a:lvl3pPr>
            <a:lvl4pPr marL="1255563" indent="0">
              <a:buNone/>
              <a:defRPr sz="1831"/>
            </a:lvl4pPr>
            <a:lvl5pPr marL="1674084" indent="0">
              <a:buNone/>
              <a:defRPr sz="1831"/>
            </a:lvl5pPr>
            <a:lvl6pPr marL="2092604" indent="0">
              <a:buNone/>
              <a:defRPr sz="1831"/>
            </a:lvl6pPr>
            <a:lvl7pPr marL="2511125" indent="0">
              <a:buNone/>
              <a:defRPr sz="1831"/>
            </a:lvl7pPr>
            <a:lvl8pPr marL="2929646" indent="0">
              <a:buNone/>
              <a:defRPr sz="1831"/>
            </a:lvl8pPr>
            <a:lvl9pPr marL="3348167" indent="0">
              <a:buNone/>
              <a:defRPr sz="1831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E61AAC-7B3B-A341-BB4C-C5A186FFD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13" y="2159794"/>
            <a:ext cx="3599430" cy="4001285"/>
          </a:xfrm>
        </p:spPr>
        <p:txBody>
          <a:bodyPr/>
          <a:lstStyle>
            <a:lvl1pPr marL="0" indent="0">
              <a:buNone/>
              <a:defRPr sz="1465"/>
            </a:lvl1pPr>
            <a:lvl2pPr marL="418521" indent="0">
              <a:buNone/>
              <a:defRPr sz="1282"/>
            </a:lvl2pPr>
            <a:lvl3pPr marL="837042" indent="0">
              <a:buNone/>
              <a:defRPr sz="1098"/>
            </a:lvl3pPr>
            <a:lvl4pPr marL="1255563" indent="0">
              <a:buNone/>
              <a:defRPr sz="915"/>
            </a:lvl4pPr>
            <a:lvl5pPr marL="1674084" indent="0">
              <a:buNone/>
              <a:defRPr sz="915"/>
            </a:lvl5pPr>
            <a:lvl6pPr marL="2092604" indent="0">
              <a:buNone/>
              <a:defRPr sz="915"/>
            </a:lvl6pPr>
            <a:lvl7pPr marL="2511125" indent="0">
              <a:buNone/>
              <a:defRPr sz="915"/>
            </a:lvl7pPr>
            <a:lvl8pPr marL="2929646" indent="0">
              <a:buNone/>
              <a:defRPr sz="915"/>
            </a:lvl8pPr>
            <a:lvl9pPr marL="3348167" indent="0">
              <a:buNone/>
              <a:defRPr sz="91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7A8E0-3EAE-6E4F-8733-DB917BC37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FD21DD-0C54-9745-B7D0-D13395516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187255-A529-5E40-BDDA-88EC1542D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7784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043798-4C4E-6A43-9C6D-7C4E2E49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59" y="383297"/>
            <a:ext cx="9625608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6F1480-7ED4-FC49-AF2B-3FFFF45D3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259" y="1916484"/>
            <a:ext cx="9625608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6D0D70-7727-D241-A237-880DB5621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259" y="6672697"/>
            <a:ext cx="251102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CECE-CD3E-F24F-8D7A-18D1D61B0AC6}" type="datetimeFigureOut">
              <a:rPr lang="es-CO" smtClean="0"/>
              <a:t>19/12/2024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EB5FAC-94DC-354C-9881-4063CB306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96792" y="6672697"/>
            <a:ext cx="3766542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87744D-8014-214D-9290-09268DFBA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1838" y="6672697"/>
            <a:ext cx="251102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38181-BF81-4C46-853D-96DFB4D5228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871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837042" rtl="0" eaLnBrk="1" latinLnBrk="0" hangingPunct="1">
        <a:lnSpc>
          <a:spcPct val="90000"/>
        </a:lnSpc>
        <a:spcBef>
          <a:spcPct val="0"/>
        </a:spcBef>
        <a:buNone/>
        <a:defRPr sz="40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260" indent="-209260" algn="l" defTabSz="837042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63" kern="1200">
          <a:solidFill>
            <a:schemeClr val="tx1"/>
          </a:solidFill>
          <a:latin typeface="+mn-lt"/>
          <a:ea typeface="+mn-ea"/>
          <a:cs typeface="+mn-cs"/>
        </a:defRPr>
      </a:lvl1pPr>
      <a:lvl2pPr marL="627781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2197" kern="1200">
          <a:solidFill>
            <a:schemeClr val="tx1"/>
          </a:solidFill>
          <a:latin typeface="+mn-lt"/>
          <a:ea typeface="+mn-ea"/>
          <a:cs typeface="+mn-cs"/>
        </a:defRPr>
      </a:lvl2pPr>
      <a:lvl3pPr marL="1046302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831" kern="1200">
          <a:solidFill>
            <a:schemeClr val="tx1"/>
          </a:solidFill>
          <a:latin typeface="+mn-lt"/>
          <a:ea typeface="+mn-ea"/>
          <a:cs typeface="+mn-cs"/>
        </a:defRPr>
      </a:lvl3pPr>
      <a:lvl4pPr marL="1464823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883344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301865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720386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3138907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557427" indent="-209260" algn="l" defTabSz="837042" rtl="0" eaLnBrk="1" latinLnBrk="0" hangingPunct="1">
        <a:lnSpc>
          <a:spcPct val="90000"/>
        </a:lnSpc>
        <a:spcBef>
          <a:spcPts val="458"/>
        </a:spcBef>
        <a:buFont typeface="Arial" panose="020B0604020202020204" pitchFamily="34" charset="0"/>
        <a:buChar char="•"/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1pPr>
      <a:lvl2pPr marL="418521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2pPr>
      <a:lvl3pPr marL="837042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3pPr>
      <a:lvl4pPr marL="1255563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4pPr>
      <a:lvl5pPr marL="1674084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5pPr>
      <a:lvl6pPr marL="2092604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6pPr>
      <a:lvl7pPr marL="2511125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7pPr>
      <a:lvl8pPr marL="2929646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8pPr>
      <a:lvl9pPr marL="3348167" algn="l" defTabSz="837042" rtl="0" eaLnBrk="1" latinLnBrk="0" hangingPunct="1">
        <a:defRPr sz="1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C0CD49-5936-E240-BE4E-CB2CD293CB6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48143" cy="7199313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FBD9E58-4D83-144F-8D15-5B99627C5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-21266"/>
            <a:ext cx="7959725" cy="5877146"/>
          </a:xfrm>
          <a:prstGeom prst="rect">
            <a:avLst/>
          </a:prstGeom>
          <a:solidFill>
            <a:srgbClr val="00B050">
              <a:alpha val="28000"/>
            </a:srgbClr>
          </a:solidFill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B056E2-4742-3749-931A-1A681EEF913C}"/>
              </a:ext>
            </a:extLst>
          </p:cNvPr>
          <p:cNvSpPr txBox="1"/>
          <p:nvPr/>
        </p:nvSpPr>
        <p:spPr>
          <a:xfrm>
            <a:off x="2615608" y="5675851"/>
            <a:ext cx="6602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200" b="1" dirty="0">
                <a:solidFill>
                  <a:srgbClr val="316335"/>
                </a:solidFill>
              </a:rPr>
              <a:t>Seguimiento caudal</a:t>
            </a:r>
          </a:p>
          <a:p>
            <a:pPr algn="ctr"/>
            <a:r>
              <a:rPr lang="es-CO" sz="5200" b="1" dirty="0">
                <a:solidFill>
                  <a:srgbClr val="316335"/>
                </a:solidFill>
              </a:rPr>
              <a:t>río Las Ceibas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CFF4D2D-EA80-AABC-04F5-5D3F3404DCB2}"/>
              </a:ext>
            </a:extLst>
          </p:cNvPr>
          <p:cNvSpPr txBox="1"/>
          <p:nvPr/>
        </p:nvSpPr>
        <p:spPr>
          <a:xfrm>
            <a:off x="7921487" y="6829981"/>
            <a:ext cx="307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316335"/>
                </a:solidFill>
              </a:rPr>
              <a:t> Septiembre y Octubre 2024</a:t>
            </a:r>
            <a:endParaRPr lang="es-CO" sz="5200" b="1" dirty="0">
              <a:solidFill>
                <a:srgbClr val="3163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25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1,175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0,657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0,875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0,248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2,050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75457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0,910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80C99A7-9144-5C21-2C5F-45113E0FD8A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A66E57-061C-173B-FE2B-E63BA4A42E1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5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FE17F3B8-1798-A3F2-D4E8-2A42A0259BB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33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39580" y="387726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2307717" y="-16098"/>
            <a:ext cx="8042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26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 flipH="1">
            <a:off x="4275517" y="495310"/>
            <a:ext cx="17894" cy="602087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625669" y="1862707"/>
            <a:ext cx="1657661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0,769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</p:cNvCxnSpPr>
          <p:nvPr/>
        </p:nvCxnSpPr>
        <p:spPr>
          <a:xfrm>
            <a:off x="1960870" y="2065516"/>
            <a:ext cx="2315980" cy="723418"/>
          </a:xfrm>
          <a:prstGeom prst="bentConnector3">
            <a:avLst>
              <a:gd name="adj1" fmla="val 1506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cxnSp>
        <p:nvCxnSpPr>
          <p:cNvPr id="29" name="34 Conector recto de flecha">
            <a:extLst>
              <a:ext uri="{FF2B5EF4-FFF2-40B4-BE49-F238E27FC236}">
                <a16:creationId xmlns:a16="http://schemas.microsoft.com/office/drawing/2014/main" id="{B7F882EF-E202-CFDF-FD75-0C8532A92CDE}"/>
              </a:ext>
            </a:extLst>
          </p:cNvPr>
          <p:cNvCxnSpPr/>
          <p:nvPr/>
        </p:nvCxnSpPr>
        <p:spPr>
          <a:xfrm>
            <a:off x="4273116" y="4947062"/>
            <a:ext cx="279442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193847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02723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6972054" y="4501299"/>
            <a:ext cx="1744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600" b="1" dirty="0"/>
              <a:t>Captación 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8267404" y="4953136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0,781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1,190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190596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0,406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1,959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03122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058E574-91B9-9F11-BBED-E6F8A5630509}"/>
              </a:ext>
            </a:extLst>
          </p:cNvPr>
          <p:cNvCxnSpPr>
            <a:cxnSpLocks/>
          </p:cNvCxnSpPr>
          <p:nvPr/>
        </p:nvCxnSpPr>
        <p:spPr>
          <a:xfrm flipV="1">
            <a:off x="4269828" y="3261682"/>
            <a:ext cx="2342188" cy="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CBB1716-41DD-8067-0BFE-F8771E9B6CD7}"/>
              </a:ext>
            </a:extLst>
          </p:cNvPr>
          <p:cNvSpPr txBox="1"/>
          <p:nvPr/>
        </p:nvSpPr>
        <p:spPr>
          <a:xfrm>
            <a:off x="6648601" y="2645579"/>
            <a:ext cx="19956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California (2 concesiones):                  </a:t>
            </a:r>
            <a:r>
              <a:rPr lang="es-CO" sz="1200" dirty="0"/>
              <a:t>Caudal captado: </a:t>
            </a:r>
            <a:r>
              <a:rPr lang="es-CO" sz="1200" b="1" dirty="0"/>
              <a:t>20 l/s</a:t>
            </a:r>
            <a:r>
              <a:rPr lang="es-CO" sz="1200" dirty="0"/>
              <a:t> de 33,98 l/s Q asignado. </a:t>
            </a:r>
            <a:endParaRPr lang="en-US" sz="12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43558" y="4642730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1,192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07717" y="4481040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C4D6936E-FD79-CD8E-811D-665D552B0049}"/>
              </a:ext>
            </a:extLst>
          </p:cNvPr>
          <p:cNvCxnSpPr>
            <a:cxnSpLocks/>
          </p:cNvCxnSpPr>
          <p:nvPr/>
        </p:nvCxnSpPr>
        <p:spPr>
          <a:xfrm flipH="1">
            <a:off x="1741142" y="5045423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0E0052C-9EE7-A7C6-A4FC-7CF11E9152E9}"/>
              </a:ext>
            </a:extLst>
          </p:cNvPr>
          <p:cNvSpPr txBox="1"/>
          <p:nvPr/>
        </p:nvSpPr>
        <p:spPr>
          <a:xfrm>
            <a:off x="38505" y="4465651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5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96EEE08-9586-4F34-CCF1-A5D61143A731}"/>
              </a:ext>
            </a:extLst>
          </p:cNvPr>
          <p:cNvCxnSpPr>
            <a:cxnSpLocks/>
          </p:cNvCxnSpPr>
          <p:nvPr/>
        </p:nvCxnSpPr>
        <p:spPr>
          <a:xfrm flipH="1" flipV="1">
            <a:off x="1758203" y="5579296"/>
            <a:ext cx="2435644" cy="1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3BA9108-4223-64E9-9B61-305325CC32BA}"/>
              </a:ext>
            </a:extLst>
          </p:cNvPr>
          <p:cNvSpPr txBox="1"/>
          <p:nvPr/>
        </p:nvSpPr>
        <p:spPr>
          <a:xfrm>
            <a:off x="26232" y="5146262"/>
            <a:ext cx="1713825" cy="75405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100" b="1" dirty="0"/>
              <a:t>Canal </a:t>
            </a:r>
            <a:r>
              <a:rPr lang="es-CO" sz="1100" b="1" dirty="0" err="1"/>
              <a:t>Chivatera</a:t>
            </a:r>
            <a:r>
              <a:rPr lang="es-CO" sz="1100" b="1" dirty="0"/>
              <a:t> 2 y Lote 1 La Jabonera.</a:t>
            </a:r>
            <a:r>
              <a:rPr lang="es-CO" sz="1000" dirty="0"/>
              <a:t> Captando </a:t>
            </a:r>
            <a:r>
              <a:rPr lang="es-CO" sz="1050" b="1" dirty="0"/>
              <a:t>224 l/s </a:t>
            </a:r>
            <a:r>
              <a:rPr lang="es-CO" sz="1050" dirty="0"/>
              <a:t>que de 28,08 l/s asignado.</a:t>
            </a:r>
            <a:endParaRPr lang="es-CO" sz="1200" b="1" dirty="0"/>
          </a:p>
        </p:txBody>
      </p:sp>
      <p:cxnSp>
        <p:nvCxnSpPr>
          <p:cNvPr id="30" name="6 Conector recto de flecha">
            <a:extLst>
              <a:ext uri="{FF2B5EF4-FFF2-40B4-BE49-F238E27FC236}">
                <a16:creationId xmlns:a16="http://schemas.microsoft.com/office/drawing/2014/main" id="{2E52CFE4-ABEB-C459-6D2A-4E008678CBCD}"/>
              </a:ext>
            </a:extLst>
          </p:cNvPr>
          <p:cNvCxnSpPr/>
          <p:nvPr/>
        </p:nvCxnSpPr>
        <p:spPr>
          <a:xfrm flipH="1">
            <a:off x="2794590" y="942549"/>
            <a:ext cx="144016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6 Conector recto de flecha">
            <a:extLst>
              <a:ext uri="{FF2B5EF4-FFF2-40B4-BE49-F238E27FC236}">
                <a16:creationId xmlns:a16="http://schemas.microsoft.com/office/drawing/2014/main" id="{D3CDB6E3-5C0F-6BA6-C9B4-00085E484E95}"/>
              </a:ext>
            </a:extLst>
          </p:cNvPr>
          <p:cNvCxnSpPr>
            <a:cxnSpLocks/>
          </p:cNvCxnSpPr>
          <p:nvPr/>
        </p:nvCxnSpPr>
        <p:spPr>
          <a:xfrm>
            <a:off x="4263879" y="1230536"/>
            <a:ext cx="1560223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26069" y="847593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14361" y="110214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23735CA-ECB1-FF61-44E4-79EFAFF3685F}"/>
              </a:ext>
            </a:extLst>
          </p:cNvPr>
          <p:cNvSpPr txBox="1"/>
          <p:nvPr/>
        </p:nvSpPr>
        <p:spPr>
          <a:xfrm>
            <a:off x="881366" y="756983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Las Nieves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15,94 l/s. </a:t>
            </a:r>
            <a:endParaRPr lang="en-US" sz="12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CF5E551-AC4E-3E9E-5976-A6DDAA0A17B1}"/>
              </a:ext>
            </a:extLst>
          </p:cNvPr>
          <p:cNvSpPr txBox="1"/>
          <p:nvPr/>
        </p:nvSpPr>
        <p:spPr>
          <a:xfrm>
            <a:off x="5815659" y="772620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 Esperanza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21,79 l/s</a:t>
            </a:r>
            <a:r>
              <a:rPr lang="es-CO" sz="1200" dirty="0"/>
              <a:t>. </a:t>
            </a:r>
            <a:endParaRPr lang="en-US" sz="12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cxnSp>
        <p:nvCxnSpPr>
          <p:cNvPr id="82" name="6 Conector recto de flecha">
            <a:extLst>
              <a:ext uri="{FF2B5EF4-FFF2-40B4-BE49-F238E27FC236}">
                <a16:creationId xmlns:a16="http://schemas.microsoft.com/office/drawing/2014/main" id="{D039C0C1-F3BC-CF82-86B7-02727094A6E5}"/>
              </a:ext>
            </a:extLst>
          </p:cNvPr>
          <p:cNvCxnSpPr>
            <a:cxnSpLocks/>
            <a:stCxn id="83" idx="2"/>
          </p:cNvCxnSpPr>
          <p:nvPr/>
        </p:nvCxnSpPr>
        <p:spPr>
          <a:xfrm flipH="1" flipV="1">
            <a:off x="3737682" y="4172166"/>
            <a:ext cx="476679" cy="753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14361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FB573193-E295-31E7-66DE-D7F233F1F7C6}"/>
              </a:ext>
            </a:extLst>
          </p:cNvPr>
          <p:cNvSpPr txBox="1"/>
          <p:nvPr/>
        </p:nvSpPr>
        <p:spPr>
          <a:xfrm>
            <a:off x="1384443" y="3758837"/>
            <a:ext cx="232028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Santa Rita y </a:t>
            </a:r>
            <a:r>
              <a:rPr lang="es-CO" sz="1200" b="1" dirty="0" err="1"/>
              <a:t>Chivatera</a:t>
            </a:r>
            <a:r>
              <a:rPr lang="es-CO" sz="1200" b="1" dirty="0"/>
              <a:t> Canal 1: </a:t>
            </a:r>
            <a:r>
              <a:rPr lang="es-CO" sz="1200" dirty="0"/>
              <a:t>Caudal asignado: 25,64 l/s. </a:t>
            </a:r>
            <a:endParaRPr lang="en-US" sz="1200" dirty="0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29225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1613AA-6C1B-4E3E-B448-D10D73F3F432}"/>
              </a:ext>
            </a:extLst>
          </p:cNvPr>
          <p:cNvSpPr txBox="1"/>
          <p:nvPr/>
        </p:nvSpPr>
        <p:spPr>
          <a:xfrm>
            <a:off x="4263879" y="976132"/>
            <a:ext cx="97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Inactiva</a:t>
            </a:r>
            <a:endParaRPr lang="en-US" sz="11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EE5060-0D3F-3013-DAF4-E89D97B1DEE1}"/>
              </a:ext>
            </a:extLst>
          </p:cNvPr>
          <p:cNvSpPr txBox="1"/>
          <p:nvPr/>
        </p:nvSpPr>
        <p:spPr>
          <a:xfrm>
            <a:off x="2813127" y="721198"/>
            <a:ext cx="1523546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b="1" dirty="0"/>
              <a:t>Inactiva, </a:t>
            </a:r>
            <a:r>
              <a:rPr lang="es-CO" sz="900" b="1" dirty="0"/>
              <a:t>en proceso de concesión. No estaban captando </a:t>
            </a:r>
            <a:endParaRPr lang="en-US" sz="11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190596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C589B079-7829-49F9-D51A-4943826CE0C0}"/>
              </a:ext>
            </a:extLst>
          </p:cNvPr>
          <p:cNvSpPr txBox="1"/>
          <p:nvPr/>
        </p:nvSpPr>
        <p:spPr>
          <a:xfrm>
            <a:off x="1449715" y="6254071"/>
            <a:ext cx="2463999" cy="3539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900" b="1" dirty="0"/>
              <a:t>Canal San Luis: Q asignado</a:t>
            </a:r>
            <a:r>
              <a:rPr lang="es-CO" sz="900" dirty="0"/>
              <a:t>: 19.96 l/s </a:t>
            </a:r>
            <a:r>
              <a:rPr lang="es-CO" sz="800" dirty="0"/>
              <a:t>Zona que requiere acompañamiento policial. </a:t>
            </a:r>
            <a:endParaRPr lang="es-CO" sz="900" dirty="0"/>
          </a:p>
        </p:txBody>
      </p: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6AA038B5-4353-9D0B-D89B-2088A2365879}"/>
              </a:ext>
            </a:extLst>
          </p:cNvPr>
          <p:cNvCxnSpPr>
            <a:cxnSpLocks/>
          </p:cNvCxnSpPr>
          <p:nvPr/>
        </p:nvCxnSpPr>
        <p:spPr>
          <a:xfrm flipV="1">
            <a:off x="3928831" y="6322974"/>
            <a:ext cx="255773" cy="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37 Elipse">
            <a:extLst>
              <a:ext uri="{FF2B5EF4-FFF2-40B4-BE49-F238E27FC236}">
                <a16:creationId xmlns:a16="http://schemas.microsoft.com/office/drawing/2014/main" id="{1EA8C5C2-1622-304F-479E-DF03A7D7F667}"/>
              </a:ext>
            </a:extLst>
          </p:cNvPr>
          <p:cNvSpPr/>
          <p:nvPr/>
        </p:nvSpPr>
        <p:spPr>
          <a:xfrm>
            <a:off x="4239226" y="483587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7 CuadroTexto">
            <a:extLst>
              <a:ext uri="{FF2B5EF4-FFF2-40B4-BE49-F238E27FC236}">
                <a16:creationId xmlns:a16="http://schemas.microsoft.com/office/drawing/2014/main" id="{2FB2F330-6B6F-8F90-F8EE-78EB90F09F2D}"/>
              </a:ext>
            </a:extLst>
          </p:cNvPr>
          <p:cNvSpPr txBox="1"/>
          <p:nvPr/>
        </p:nvSpPr>
        <p:spPr>
          <a:xfrm>
            <a:off x="4279423" y="424217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1,908 m3/s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DAA346C-B9F4-BCD9-6292-DBC1935A7FB9}"/>
              </a:ext>
            </a:extLst>
          </p:cNvPr>
          <p:cNvSpPr txBox="1"/>
          <p:nvPr/>
        </p:nvSpPr>
        <p:spPr>
          <a:xfrm>
            <a:off x="2771624" y="436183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Rio Ceibas: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0349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27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0,797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0,688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1,268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0,342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2,065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1,035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80C99A7-9144-5C21-2C5F-45113E0FD8A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A66E57-061C-173B-FE2B-E63BA4A42E1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5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FE17F3B8-1798-A3F2-D4E8-2A42A0259BB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381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28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0,628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0,756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1,309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0,350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1,937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1,109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80C99A7-9144-5C21-2C5F-45113E0FD8A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A66E57-061C-173B-FE2B-E63BA4A42E1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3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FE17F3B8-1798-A3F2-D4E8-2A42A0259BB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29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29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0,055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0,783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2,148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0,979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2,203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1,767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80C99A7-9144-5C21-2C5F-45113E0FD8A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A66E57-061C-173B-FE2B-E63BA4A42E1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5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FE17F3B8-1798-A3F2-D4E8-2A42A0259BB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560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</a:t>
            </a:r>
            <a:r>
              <a:rPr lang="es-CO" sz="3600" b="1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Ceibas 30 </a:t>
            </a:r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0,960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0,690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1,418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0,530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2,378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1,226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80C99A7-9144-5C21-2C5F-45113E0FD8A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A66E57-061C-173B-FE2B-E63BA4A42E1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6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FE17F3B8-1798-A3F2-D4E8-2A42A0259BB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755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01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625669" y="1862707"/>
            <a:ext cx="1657661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0,541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</p:cNvCxnSpPr>
          <p:nvPr/>
        </p:nvCxnSpPr>
        <p:spPr>
          <a:xfrm>
            <a:off x="1960870" y="2065516"/>
            <a:ext cx="2315980" cy="723418"/>
          </a:xfrm>
          <a:prstGeom prst="bentConnector3">
            <a:avLst>
              <a:gd name="adj1" fmla="val 1506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cxnSp>
        <p:nvCxnSpPr>
          <p:cNvPr id="29" name="34 Conector recto de flecha">
            <a:extLst>
              <a:ext uri="{FF2B5EF4-FFF2-40B4-BE49-F238E27FC236}">
                <a16:creationId xmlns:a16="http://schemas.microsoft.com/office/drawing/2014/main" id="{B7F882EF-E202-CFDF-FD75-0C8532A92CDE}"/>
              </a:ext>
            </a:extLst>
          </p:cNvPr>
          <p:cNvCxnSpPr/>
          <p:nvPr/>
        </p:nvCxnSpPr>
        <p:spPr>
          <a:xfrm>
            <a:off x="4273116" y="4947062"/>
            <a:ext cx="279442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193847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02723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6972054" y="4501299"/>
            <a:ext cx="1744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600" b="1" dirty="0"/>
              <a:t>Captación 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8267404" y="4953136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0,765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1,843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190596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0,835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2,384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03122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058E574-91B9-9F11-BBED-E6F8A5630509}"/>
              </a:ext>
            </a:extLst>
          </p:cNvPr>
          <p:cNvCxnSpPr>
            <a:cxnSpLocks/>
          </p:cNvCxnSpPr>
          <p:nvPr/>
        </p:nvCxnSpPr>
        <p:spPr>
          <a:xfrm flipV="1">
            <a:off x="4269828" y="3261682"/>
            <a:ext cx="2342188" cy="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CBB1716-41DD-8067-0BFE-F8771E9B6CD7}"/>
              </a:ext>
            </a:extLst>
          </p:cNvPr>
          <p:cNvSpPr txBox="1"/>
          <p:nvPr/>
        </p:nvSpPr>
        <p:spPr>
          <a:xfrm>
            <a:off x="6648601" y="2645579"/>
            <a:ext cx="19956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California (2 concesiones):                  </a:t>
            </a:r>
            <a:r>
              <a:rPr lang="es-CO" sz="1200" dirty="0"/>
              <a:t>Caudal captado: </a:t>
            </a:r>
            <a:r>
              <a:rPr lang="es-CO" sz="1200" b="1" dirty="0"/>
              <a:t>16 l/s</a:t>
            </a:r>
            <a:r>
              <a:rPr lang="es-CO" sz="1200" dirty="0"/>
              <a:t> de 33,98 l/s Q asignado. </a:t>
            </a:r>
            <a:endParaRPr lang="en-US" sz="12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43558" y="4642730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1,603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07717" y="4481040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C4D6936E-FD79-CD8E-811D-665D552B0049}"/>
              </a:ext>
            </a:extLst>
          </p:cNvPr>
          <p:cNvCxnSpPr>
            <a:cxnSpLocks/>
          </p:cNvCxnSpPr>
          <p:nvPr/>
        </p:nvCxnSpPr>
        <p:spPr>
          <a:xfrm flipH="1">
            <a:off x="1741142" y="5045423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0E0052C-9EE7-A7C6-A4FC-7CF11E9152E9}"/>
              </a:ext>
            </a:extLst>
          </p:cNvPr>
          <p:cNvSpPr txBox="1"/>
          <p:nvPr/>
        </p:nvSpPr>
        <p:spPr>
          <a:xfrm>
            <a:off x="38505" y="4465651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3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96EEE08-9586-4F34-CCF1-A5D61143A731}"/>
              </a:ext>
            </a:extLst>
          </p:cNvPr>
          <p:cNvCxnSpPr>
            <a:cxnSpLocks/>
          </p:cNvCxnSpPr>
          <p:nvPr/>
        </p:nvCxnSpPr>
        <p:spPr>
          <a:xfrm flipH="1" flipV="1">
            <a:off x="1758203" y="5579296"/>
            <a:ext cx="2435644" cy="1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3BA9108-4223-64E9-9B61-305325CC32BA}"/>
              </a:ext>
            </a:extLst>
          </p:cNvPr>
          <p:cNvSpPr txBox="1"/>
          <p:nvPr/>
        </p:nvSpPr>
        <p:spPr>
          <a:xfrm>
            <a:off x="35675" y="5172951"/>
            <a:ext cx="1722528" cy="75405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100" b="1" dirty="0"/>
              <a:t>Canal </a:t>
            </a:r>
            <a:r>
              <a:rPr lang="es-CO" sz="1100" b="1" dirty="0" err="1"/>
              <a:t>Chivatera</a:t>
            </a:r>
            <a:r>
              <a:rPr lang="es-CO" sz="1100" b="1" dirty="0"/>
              <a:t> 2 y Lote 1 La Jabonera.</a:t>
            </a:r>
            <a:r>
              <a:rPr lang="es-CO" sz="1000" dirty="0"/>
              <a:t> Caudal Captado </a:t>
            </a:r>
            <a:r>
              <a:rPr lang="es-CO" sz="1000" b="1" dirty="0"/>
              <a:t>273</a:t>
            </a:r>
            <a:r>
              <a:rPr lang="es-CO" sz="1000" dirty="0"/>
              <a:t> l/s de </a:t>
            </a:r>
            <a:r>
              <a:rPr lang="es-CO" sz="1050" dirty="0"/>
              <a:t>28,08 l/s Q asignado. </a:t>
            </a:r>
            <a:endParaRPr lang="es-CO" sz="1200" b="1" dirty="0"/>
          </a:p>
        </p:txBody>
      </p:sp>
      <p:cxnSp>
        <p:nvCxnSpPr>
          <p:cNvPr id="30" name="6 Conector recto de flecha">
            <a:extLst>
              <a:ext uri="{FF2B5EF4-FFF2-40B4-BE49-F238E27FC236}">
                <a16:creationId xmlns:a16="http://schemas.microsoft.com/office/drawing/2014/main" id="{2E52CFE4-ABEB-C459-6D2A-4E008678CBCD}"/>
              </a:ext>
            </a:extLst>
          </p:cNvPr>
          <p:cNvCxnSpPr/>
          <p:nvPr/>
        </p:nvCxnSpPr>
        <p:spPr>
          <a:xfrm flipH="1">
            <a:off x="2794590" y="942549"/>
            <a:ext cx="144016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6 Conector recto de flecha">
            <a:extLst>
              <a:ext uri="{FF2B5EF4-FFF2-40B4-BE49-F238E27FC236}">
                <a16:creationId xmlns:a16="http://schemas.microsoft.com/office/drawing/2014/main" id="{D3CDB6E3-5C0F-6BA6-C9B4-00085E484E95}"/>
              </a:ext>
            </a:extLst>
          </p:cNvPr>
          <p:cNvCxnSpPr>
            <a:cxnSpLocks/>
          </p:cNvCxnSpPr>
          <p:nvPr/>
        </p:nvCxnSpPr>
        <p:spPr>
          <a:xfrm>
            <a:off x="4263879" y="1230536"/>
            <a:ext cx="1560223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194909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194617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23735CA-ECB1-FF61-44E4-79EFAFF3685F}"/>
              </a:ext>
            </a:extLst>
          </p:cNvPr>
          <p:cNvSpPr txBox="1"/>
          <p:nvPr/>
        </p:nvSpPr>
        <p:spPr>
          <a:xfrm>
            <a:off x="881366" y="756983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Las Nieves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15,94 l/s. </a:t>
            </a:r>
            <a:endParaRPr lang="en-US" sz="12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CF5E551-AC4E-3E9E-5976-A6DDAA0A17B1}"/>
              </a:ext>
            </a:extLst>
          </p:cNvPr>
          <p:cNvSpPr txBox="1"/>
          <p:nvPr/>
        </p:nvSpPr>
        <p:spPr>
          <a:xfrm>
            <a:off x="5815659" y="772620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 Esperanza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21,79 l/s</a:t>
            </a:r>
            <a:r>
              <a:rPr lang="es-CO" sz="1200" dirty="0"/>
              <a:t>. </a:t>
            </a:r>
            <a:endParaRPr lang="en-US" sz="12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cxnSp>
        <p:nvCxnSpPr>
          <p:cNvPr id="82" name="6 Conector recto de flecha">
            <a:extLst>
              <a:ext uri="{FF2B5EF4-FFF2-40B4-BE49-F238E27FC236}">
                <a16:creationId xmlns:a16="http://schemas.microsoft.com/office/drawing/2014/main" id="{D039C0C1-F3BC-CF82-86B7-02727094A6E5}"/>
              </a:ext>
            </a:extLst>
          </p:cNvPr>
          <p:cNvCxnSpPr>
            <a:cxnSpLocks/>
            <a:stCxn id="83" idx="2"/>
          </p:cNvCxnSpPr>
          <p:nvPr/>
        </p:nvCxnSpPr>
        <p:spPr>
          <a:xfrm flipH="1" flipV="1">
            <a:off x="3737682" y="4172166"/>
            <a:ext cx="476679" cy="753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14361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FB573193-E295-31E7-66DE-D7F233F1F7C6}"/>
              </a:ext>
            </a:extLst>
          </p:cNvPr>
          <p:cNvSpPr txBox="1"/>
          <p:nvPr/>
        </p:nvSpPr>
        <p:spPr>
          <a:xfrm>
            <a:off x="1384443" y="3758837"/>
            <a:ext cx="23202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Santa Rita y </a:t>
            </a:r>
            <a:r>
              <a:rPr lang="es-CO" sz="1200" b="1" dirty="0" err="1"/>
              <a:t>Chivatera</a:t>
            </a:r>
            <a:r>
              <a:rPr lang="es-CO" sz="1200" b="1" dirty="0"/>
              <a:t> Canal 1: </a:t>
            </a:r>
            <a:r>
              <a:rPr lang="es-CO" sz="1200" dirty="0"/>
              <a:t>Caudal captado: </a:t>
            </a:r>
            <a:r>
              <a:rPr lang="es-CO" sz="1200" b="1" dirty="0"/>
              <a:t>38 l/s</a:t>
            </a:r>
            <a:r>
              <a:rPr lang="es-CO" sz="1200" dirty="0"/>
              <a:t> de 25,64 l/s Q asignado. </a:t>
            </a:r>
            <a:endParaRPr lang="en-US" sz="1200" dirty="0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29225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1613AA-6C1B-4E3E-B448-D10D73F3F432}"/>
              </a:ext>
            </a:extLst>
          </p:cNvPr>
          <p:cNvSpPr txBox="1"/>
          <p:nvPr/>
        </p:nvSpPr>
        <p:spPr>
          <a:xfrm>
            <a:off x="4263879" y="976132"/>
            <a:ext cx="97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Inactiva</a:t>
            </a:r>
            <a:endParaRPr lang="en-US" sz="11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EE5060-0D3F-3013-DAF4-E89D97B1DEE1}"/>
              </a:ext>
            </a:extLst>
          </p:cNvPr>
          <p:cNvSpPr txBox="1"/>
          <p:nvPr/>
        </p:nvSpPr>
        <p:spPr>
          <a:xfrm>
            <a:off x="2862645" y="591405"/>
            <a:ext cx="1344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Inactiva, </a:t>
            </a:r>
            <a:r>
              <a:rPr lang="es-CO" sz="900" b="1" dirty="0"/>
              <a:t>en proceso de concesión.</a:t>
            </a:r>
            <a:endParaRPr lang="en-US" sz="1100" b="1" dirty="0"/>
          </a:p>
        </p:txBody>
      </p:sp>
      <p:sp>
        <p:nvSpPr>
          <p:cNvPr id="18" name="7 CuadroTexto">
            <a:extLst>
              <a:ext uri="{FF2B5EF4-FFF2-40B4-BE49-F238E27FC236}">
                <a16:creationId xmlns:a16="http://schemas.microsoft.com/office/drawing/2014/main" id="{73B644A9-7841-2EB8-070D-DACF0D73F8B6}"/>
              </a:ext>
            </a:extLst>
          </p:cNvPr>
          <p:cNvSpPr txBox="1"/>
          <p:nvPr/>
        </p:nvSpPr>
        <p:spPr>
          <a:xfrm>
            <a:off x="2776206" y="3367906"/>
            <a:ext cx="1519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Q= 0,068 m3/s  </a:t>
            </a:r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190596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C589B079-7829-49F9-D51A-4943826CE0C0}"/>
              </a:ext>
            </a:extLst>
          </p:cNvPr>
          <p:cNvSpPr txBox="1"/>
          <p:nvPr/>
        </p:nvSpPr>
        <p:spPr>
          <a:xfrm>
            <a:off x="1449715" y="6254071"/>
            <a:ext cx="2463999" cy="4770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900" b="1" dirty="0"/>
              <a:t>Canal San Luis: Q asignado</a:t>
            </a:r>
            <a:r>
              <a:rPr lang="es-CO" sz="900" dirty="0"/>
              <a:t>: 19.96 l/s </a:t>
            </a:r>
            <a:r>
              <a:rPr lang="es-CO" sz="800" dirty="0"/>
              <a:t>Zona que requiere acompañamiento policial.                                     No estaban captando según visita de la T. Norte</a:t>
            </a:r>
            <a:endParaRPr lang="es-CO" sz="900" dirty="0"/>
          </a:p>
        </p:txBody>
      </p: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6AA038B5-4353-9D0B-D89B-2088A2365879}"/>
              </a:ext>
            </a:extLst>
          </p:cNvPr>
          <p:cNvCxnSpPr>
            <a:cxnSpLocks/>
          </p:cNvCxnSpPr>
          <p:nvPr/>
        </p:nvCxnSpPr>
        <p:spPr>
          <a:xfrm flipV="1">
            <a:off x="3928831" y="6322974"/>
            <a:ext cx="255773" cy="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089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02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0,734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0,975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1,445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0,378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2,179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1,353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80C99A7-9144-5C21-2C5F-45113E0FD8A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A66E57-061C-173B-FE2B-E63BA4A42E1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FE17F3B8-1798-A3F2-D4E8-2A42A0259BB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76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03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625669" y="1862707"/>
            <a:ext cx="1657661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0,634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</p:cNvCxnSpPr>
          <p:nvPr/>
        </p:nvCxnSpPr>
        <p:spPr>
          <a:xfrm>
            <a:off x="1960870" y="2065516"/>
            <a:ext cx="2315980" cy="723418"/>
          </a:xfrm>
          <a:prstGeom prst="bentConnector3">
            <a:avLst>
              <a:gd name="adj1" fmla="val 1506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25091" y="3468872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54240" y="3124384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cxnSp>
        <p:nvCxnSpPr>
          <p:cNvPr id="29" name="34 Conector recto de flecha">
            <a:extLst>
              <a:ext uri="{FF2B5EF4-FFF2-40B4-BE49-F238E27FC236}">
                <a16:creationId xmlns:a16="http://schemas.microsoft.com/office/drawing/2014/main" id="{B7F882EF-E202-CFDF-FD75-0C8532A92CDE}"/>
              </a:ext>
            </a:extLst>
          </p:cNvPr>
          <p:cNvCxnSpPr/>
          <p:nvPr/>
        </p:nvCxnSpPr>
        <p:spPr>
          <a:xfrm>
            <a:off x="4273116" y="4947062"/>
            <a:ext cx="279442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193847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02723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6972054" y="4501299"/>
            <a:ext cx="1744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600" b="1" dirty="0"/>
              <a:t>Captación 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8267404" y="4953136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1,016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312908" y="452259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1,556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190596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0,481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2,190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193847" y="302026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058E574-91B9-9F11-BBED-E6F8A5630509}"/>
              </a:ext>
            </a:extLst>
          </p:cNvPr>
          <p:cNvCxnSpPr>
            <a:cxnSpLocks/>
          </p:cNvCxnSpPr>
          <p:nvPr/>
        </p:nvCxnSpPr>
        <p:spPr>
          <a:xfrm flipV="1">
            <a:off x="4287832" y="3124384"/>
            <a:ext cx="2342188" cy="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CBB1716-41DD-8067-0BFE-F8771E9B6CD7}"/>
              </a:ext>
            </a:extLst>
          </p:cNvPr>
          <p:cNvSpPr txBox="1"/>
          <p:nvPr/>
        </p:nvSpPr>
        <p:spPr>
          <a:xfrm>
            <a:off x="6642335" y="2434846"/>
            <a:ext cx="213133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California (2 concesiones):                     </a:t>
            </a:r>
            <a:r>
              <a:rPr lang="es-CO" sz="1200" dirty="0"/>
              <a:t>Caudal captado: </a:t>
            </a:r>
            <a:r>
              <a:rPr lang="es-CO" sz="1200" b="1" dirty="0"/>
              <a:t>27 l/s</a:t>
            </a:r>
            <a:r>
              <a:rPr lang="es-CO" sz="1200" dirty="0"/>
              <a:t> de 33,98 l/s Q asignado. </a:t>
            </a:r>
            <a:endParaRPr lang="en-US" sz="12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43558" y="4642730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1,497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07717" y="4481040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C4D6936E-FD79-CD8E-811D-665D552B0049}"/>
              </a:ext>
            </a:extLst>
          </p:cNvPr>
          <p:cNvCxnSpPr>
            <a:cxnSpLocks/>
          </p:cNvCxnSpPr>
          <p:nvPr/>
        </p:nvCxnSpPr>
        <p:spPr>
          <a:xfrm flipH="1">
            <a:off x="1741142" y="5045423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0E0052C-9EE7-A7C6-A4FC-7CF11E9152E9}"/>
              </a:ext>
            </a:extLst>
          </p:cNvPr>
          <p:cNvSpPr txBox="1"/>
          <p:nvPr/>
        </p:nvSpPr>
        <p:spPr>
          <a:xfrm>
            <a:off x="38505" y="4465651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96EEE08-9586-4F34-CCF1-A5D61143A731}"/>
              </a:ext>
            </a:extLst>
          </p:cNvPr>
          <p:cNvCxnSpPr>
            <a:cxnSpLocks/>
          </p:cNvCxnSpPr>
          <p:nvPr/>
        </p:nvCxnSpPr>
        <p:spPr>
          <a:xfrm flipH="1" flipV="1">
            <a:off x="1758203" y="5579296"/>
            <a:ext cx="2435644" cy="1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3BA9108-4223-64E9-9B61-305325CC32BA}"/>
              </a:ext>
            </a:extLst>
          </p:cNvPr>
          <p:cNvSpPr txBox="1"/>
          <p:nvPr/>
        </p:nvSpPr>
        <p:spPr>
          <a:xfrm>
            <a:off x="35675" y="5172951"/>
            <a:ext cx="1722528" cy="75405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100" b="1" dirty="0"/>
              <a:t>Canal </a:t>
            </a:r>
            <a:r>
              <a:rPr lang="es-CO" sz="1100" b="1" dirty="0" err="1"/>
              <a:t>Chivatera</a:t>
            </a:r>
            <a:r>
              <a:rPr lang="es-CO" sz="1100" b="1" dirty="0"/>
              <a:t> 2 y Lote 1 La Jabonera.</a:t>
            </a:r>
            <a:r>
              <a:rPr lang="es-CO" sz="1000" dirty="0"/>
              <a:t> Caudal Captado </a:t>
            </a:r>
            <a:r>
              <a:rPr lang="es-CO" sz="1000" b="1" dirty="0"/>
              <a:t>0</a:t>
            </a:r>
            <a:r>
              <a:rPr lang="es-CO" sz="1000" dirty="0"/>
              <a:t> l/s de </a:t>
            </a:r>
            <a:r>
              <a:rPr lang="es-CO" sz="1050" dirty="0"/>
              <a:t>28,08 l/s Q asignado. </a:t>
            </a:r>
            <a:endParaRPr lang="es-CO" sz="1200" b="1" dirty="0"/>
          </a:p>
        </p:txBody>
      </p:sp>
      <p:cxnSp>
        <p:nvCxnSpPr>
          <p:cNvPr id="30" name="6 Conector recto de flecha">
            <a:extLst>
              <a:ext uri="{FF2B5EF4-FFF2-40B4-BE49-F238E27FC236}">
                <a16:creationId xmlns:a16="http://schemas.microsoft.com/office/drawing/2014/main" id="{2E52CFE4-ABEB-C459-6D2A-4E008678CBCD}"/>
              </a:ext>
            </a:extLst>
          </p:cNvPr>
          <p:cNvCxnSpPr/>
          <p:nvPr/>
        </p:nvCxnSpPr>
        <p:spPr>
          <a:xfrm flipH="1">
            <a:off x="2794590" y="942549"/>
            <a:ext cx="144016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6 Conector recto de flecha">
            <a:extLst>
              <a:ext uri="{FF2B5EF4-FFF2-40B4-BE49-F238E27FC236}">
                <a16:creationId xmlns:a16="http://schemas.microsoft.com/office/drawing/2014/main" id="{D3CDB6E3-5C0F-6BA6-C9B4-00085E484E95}"/>
              </a:ext>
            </a:extLst>
          </p:cNvPr>
          <p:cNvCxnSpPr>
            <a:cxnSpLocks/>
          </p:cNvCxnSpPr>
          <p:nvPr/>
        </p:nvCxnSpPr>
        <p:spPr>
          <a:xfrm>
            <a:off x="4263879" y="1230536"/>
            <a:ext cx="1560223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194909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194617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23735CA-ECB1-FF61-44E4-79EFAFF3685F}"/>
              </a:ext>
            </a:extLst>
          </p:cNvPr>
          <p:cNvSpPr txBox="1"/>
          <p:nvPr/>
        </p:nvSpPr>
        <p:spPr>
          <a:xfrm>
            <a:off x="881366" y="756983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Las Nieves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15,94 l/s. </a:t>
            </a:r>
            <a:endParaRPr lang="en-US" sz="12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CF5E551-AC4E-3E9E-5976-A6DDAA0A17B1}"/>
              </a:ext>
            </a:extLst>
          </p:cNvPr>
          <p:cNvSpPr txBox="1"/>
          <p:nvPr/>
        </p:nvSpPr>
        <p:spPr>
          <a:xfrm>
            <a:off x="5815659" y="772620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 Esperanza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21,79 l/s</a:t>
            </a:r>
            <a:r>
              <a:rPr lang="es-CO" sz="1200" dirty="0"/>
              <a:t>. </a:t>
            </a:r>
            <a:endParaRPr lang="en-US" sz="12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246777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cxnSp>
        <p:nvCxnSpPr>
          <p:cNvPr id="82" name="6 Conector recto de flecha">
            <a:extLst>
              <a:ext uri="{FF2B5EF4-FFF2-40B4-BE49-F238E27FC236}">
                <a16:creationId xmlns:a16="http://schemas.microsoft.com/office/drawing/2014/main" id="{D039C0C1-F3BC-CF82-86B7-02727094A6E5}"/>
              </a:ext>
            </a:extLst>
          </p:cNvPr>
          <p:cNvCxnSpPr>
            <a:cxnSpLocks/>
          </p:cNvCxnSpPr>
          <p:nvPr/>
        </p:nvCxnSpPr>
        <p:spPr>
          <a:xfrm flipH="1" flipV="1">
            <a:off x="3688623" y="3842394"/>
            <a:ext cx="476679" cy="753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14361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FB573193-E295-31E7-66DE-D7F233F1F7C6}"/>
              </a:ext>
            </a:extLst>
          </p:cNvPr>
          <p:cNvSpPr txBox="1"/>
          <p:nvPr/>
        </p:nvSpPr>
        <p:spPr>
          <a:xfrm>
            <a:off x="1384443" y="3758837"/>
            <a:ext cx="23202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Santa Rita y </a:t>
            </a:r>
            <a:r>
              <a:rPr lang="es-CO" sz="1200" b="1" dirty="0" err="1"/>
              <a:t>Chivatera</a:t>
            </a:r>
            <a:r>
              <a:rPr lang="es-CO" sz="1200" b="1" dirty="0"/>
              <a:t> Canal 1: </a:t>
            </a:r>
            <a:r>
              <a:rPr lang="es-CO" sz="1200" dirty="0"/>
              <a:t>Caudal captado: </a:t>
            </a:r>
            <a:r>
              <a:rPr lang="es-CO" sz="1200" b="1" dirty="0"/>
              <a:t>41 l/s</a:t>
            </a:r>
            <a:r>
              <a:rPr lang="es-CO" sz="1200" dirty="0"/>
              <a:t> de 25,64 l/s Q asignado. </a:t>
            </a:r>
            <a:endParaRPr lang="en-US" sz="1200" dirty="0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29225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1613AA-6C1B-4E3E-B448-D10D73F3F432}"/>
              </a:ext>
            </a:extLst>
          </p:cNvPr>
          <p:cNvSpPr txBox="1"/>
          <p:nvPr/>
        </p:nvSpPr>
        <p:spPr>
          <a:xfrm>
            <a:off x="4263879" y="976132"/>
            <a:ext cx="97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Inactiva</a:t>
            </a:r>
            <a:endParaRPr lang="en-US" sz="11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EE5060-0D3F-3013-DAF4-E89D97B1DEE1}"/>
              </a:ext>
            </a:extLst>
          </p:cNvPr>
          <p:cNvSpPr txBox="1"/>
          <p:nvPr/>
        </p:nvSpPr>
        <p:spPr>
          <a:xfrm>
            <a:off x="2862645" y="591405"/>
            <a:ext cx="134469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b="1" dirty="0"/>
              <a:t>Inactiva, </a:t>
            </a:r>
            <a:r>
              <a:rPr lang="es-CO" sz="900" b="1" dirty="0"/>
              <a:t>en proceso de concesión. No estaban captando. </a:t>
            </a:r>
            <a:endParaRPr lang="en-US" sz="11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190596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C589B079-7829-49F9-D51A-4943826CE0C0}"/>
              </a:ext>
            </a:extLst>
          </p:cNvPr>
          <p:cNvSpPr txBox="1"/>
          <p:nvPr/>
        </p:nvSpPr>
        <p:spPr>
          <a:xfrm>
            <a:off x="1449715" y="6254071"/>
            <a:ext cx="2463999" cy="4770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900" b="1" dirty="0"/>
              <a:t>Canal San Luis: Q asignado</a:t>
            </a:r>
            <a:r>
              <a:rPr lang="es-CO" sz="900" dirty="0"/>
              <a:t>: 19.96 l/s </a:t>
            </a:r>
            <a:r>
              <a:rPr lang="es-CO" sz="800" dirty="0"/>
              <a:t>Zona que requiere acompañamiento policial.                                     No estaban captando según visita de la T. Norte</a:t>
            </a:r>
            <a:endParaRPr lang="es-CO" sz="900" dirty="0"/>
          </a:p>
        </p:txBody>
      </p: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6AA038B5-4353-9D0B-D89B-2088A2365879}"/>
              </a:ext>
            </a:extLst>
          </p:cNvPr>
          <p:cNvCxnSpPr>
            <a:cxnSpLocks/>
          </p:cNvCxnSpPr>
          <p:nvPr/>
        </p:nvCxnSpPr>
        <p:spPr>
          <a:xfrm flipV="1">
            <a:off x="3928831" y="6322974"/>
            <a:ext cx="255773" cy="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5E77887-F0EF-EDE6-82BB-B60BCF0D1CBE}"/>
              </a:ext>
            </a:extLst>
          </p:cNvPr>
          <p:cNvSpPr txBox="1"/>
          <p:nvPr/>
        </p:nvSpPr>
        <p:spPr>
          <a:xfrm>
            <a:off x="6679681" y="3720124"/>
            <a:ext cx="2093991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Estrella:                </a:t>
            </a:r>
            <a:r>
              <a:rPr lang="es-CO" sz="1200" dirty="0"/>
              <a:t>Caudal captado: </a:t>
            </a:r>
            <a:r>
              <a:rPr lang="es-CO" sz="1200" b="1" dirty="0"/>
              <a:t>6 l/s</a:t>
            </a:r>
            <a:r>
              <a:rPr lang="es-CO" sz="1200" dirty="0"/>
              <a:t> de 14,17 l/s Q asignado. </a:t>
            </a:r>
            <a:endParaRPr lang="en-US" sz="1200" dirty="0"/>
          </a:p>
        </p:txBody>
      </p:sp>
      <p:sp>
        <p:nvSpPr>
          <p:cNvPr id="20" name="39 Elipse">
            <a:extLst>
              <a:ext uri="{FF2B5EF4-FFF2-40B4-BE49-F238E27FC236}">
                <a16:creationId xmlns:a16="http://schemas.microsoft.com/office/drawing/2014/main" id="{C23DC24C-4C1F-0675-CF59-9341DBE68D19}"/>
              </a:ext>
            </a:extLst>
          </p:cNvPr>
          <p:cNvSpPr/>
          <p:nvPr/>
        </p:nvSpPr>
        <p:spPr>
          <a:xfrm>
            <a:off x="4209077" y="3341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39 Elipse">
            <a:extLst>
              <a:ext uri="{FF2B5EF4-FFF2-40B4-BE49-F238E27FC236}">
                <a16:creationId xmlns:a16="http://schemas.microsoft.com/office/drawing/2014/main" id="{5C2CBC77-FA2A-55E8-0EDF-E61B0A3D38BD}"/>
              </a:ext>
            </a:extLst>
          </p:cNvPr>
          <p:cNvSpPr/>
          <p:nvPr/>
        </p:nvSpPr>
        <p:spPr>
          <a:xfrm>
            <a:off x="4202723" y="368431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7B4292C-AC94-B425-31F6-01F1B90A5E44}"/>
              </a:ext>
            </a:extLst>
          </p:cNvPr>
          <p:cNvCxnSpPr>
            <a:cxnSpLocks/>
          </p:cNvCxnSpPr>
          <p:nvPr/>
        </p:nvCxnSpPr>
        <p:spPr>
          <a:xfrm flipV="1">
            <a:off x="4340245" y="4141779"/>
            <a:ext cx="2342188" cy="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61DEDDD-FBF7-9CF4-AB3E-F21BDC7975AA}"/>
              </a:ext>
            </a:extLst>
          </p:cNvPr>
          <p:cNvSpPr txBox="1"/>
          <p:nvPr/>
        </p:nvSpPr>
        <p:spPr>
          <a:xfrm>
            <a:off x="8805617" y="807264"/>
            <a:ext cx="195000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Caudal de verano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3355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03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625669" y="1862707"/>
            <a:ext cx="1657661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0,634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</p:cNvCxnSpPr>
          <p:nvPr/>
        </p:nvCxnSpPr>
        <p:spPr>
          <a:xfrm>
            <a:off x="1960870" y="2065516"/>
            <a:ext cx="2315980" cy="723418"/>
          </a:xfrm>
          <a:prstGeom prst="bentConnector3">
            <a:avLst>
              <a:gd name="adj1" fmla="val 1506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25091" y="3468872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54240" y="3124384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cxnSp>
        <p:nvCxnSpPr>
          <p:cNvPr id="29" name="34 Conector recto de flecha">
            <a:extLst>
              <a:ext uri="{FF2B5EF4-FFF2-40B4-BE49-F238E27FC236}">
                <a16:creationId xmlns:a16="http://schemas.microsoft.com/office/drawing/2014/main" id="{B7F882EF-E202-CFDF-FD75-0C8532A92CDE}"/>
              </a:ext>
            </a:extLst>
          </p:cNvPr>
          <p:cNvCxnSpPr/>
          <p:nvPr/>
        </p:nvCxnSpPr>
        <p:spPr>
          <a:xfrm>
            <a:off x="4273116" y="4947062"/>
            <a:ext cx="279442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193847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02723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6972054" y="4501299"/>
            <a:ext cx="1744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600" b="1" dirty="0"/>
              <a:t>Captación 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8267404" y="4953136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1,016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312908" y="452259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1,556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190596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0,481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2,190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193847" y="302026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058E574-91B9-9F11-BBED-E6F8A5630509}"/>
              </a:ext>
            </a:extLst>
          </p:cNvPr>
          <p:cNvCxnSpPr>
            <a:cxnSpLocks/>
          </p:cNvCxnSpPr>
          <p:nvPr/>
        </p:nvCxnSpPr>
        <p:spPr>
          <a:xfrm flipV="1">
            <a:off x="4287832" y="3124384"/>
            <a:ext cx="2342188" cy="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CBB1716-41DD-8067-0BFE-F8771E9B6CD7}"/>
              </a:ext>
            </a:extLst>
          </p:cNvPr>
          <p:cNvSpPr txBox="1"/>
          <p:nvPr/>
        </p:nvSpPr>
        <p:spPr>
          <a:xfrm>
            <a:off x="6642335" y="2434846"/>
            <a:ext cx="213133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California (2 concesiones):                     </a:t>
            </a:r>
            <a:r>
              <a:rPr lang="es-CO" sz="1200" dirty="0"/>
              <a:t>Caudal captado: </a:t>
            </a:r>
            <a:r>
              <a:rPr lang="es-CO" sz="1200" b="1" dirty="0"/>
              <a:t>27 l/s</a:t>
            </a:r>
            <a:r>
              <a:rPr lang="es-CO" sz="1200" dirty="0"/>
              <a:t> de 45,86 l/s Q asignado. </a:t>
            </a:r>
            <a:endParaRPr lang="en-US" sz="12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43558" y="4642730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1,497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07717" y="4481040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C4D6936E-FD79-CD8E-811D-665D552B0049}"/>
              </a:ext>
            </a:extLst>
          </p:cNvPr>
          <p:cNvCxnSpPr>
            <a:cxnSpLocks/>
          </p:cNvCxnSpPr>
          <p:nvPr/>
        </p:nvCxnSpPr>
        <p:spPr>
          <a:xfrm flipH="1">
            <a:off x="1741142" y="5045423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0E0052C-9EE7-A7C6-A4FC-7CF11E9152E9}"/>
              </a:ext>
            </a:extLst>
          </p:cNvPr>
          <p:cNvSpPr txBox="1"/>
          <p:nvPr/>
        </p:nvSpPr>
        <p:spPr>
          <a:xfrm>
            <a:off x="38505" y="4465651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78 l/s Q asignado. </a:t>
            </a:r>
            <a:endParaRPr lang="en-US" sz="1200" dirty="0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96EEE08-9586-4F34-CCF1-A5D61143A731}"/>
              </a:ext>
            </a:extLst>
          </p:cNvPr>
          <p:cNvCxnSpPr>
            <a:cxnSpLocks/>
          </p:cNvCxnSpPr>
          <p:nvPr/>
        </p:nvCxnSpPr>
        <p:spPr>
          <a:xfrm flipH="1" flipV="1">
            <a:off x="1758203" y="5579296"/>
            <a:ext cx="2435644" cy="1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3BA9108-4223-64E9-9B61-305325CC32BA}"/>
              </a:ext>
            </a:extLst>
          </p:cNvPr>
          <p:cNvSpPr txBox="1"/>
          <p:nvPr/>
        </p:nvSpPr>
        <p:spPr>
          <a:xfrm>
            <a:off x="35675" y="5172951"/>
            <a:ext cx="1722528" cy="75405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100" b="1" dirty="0"/>
              <a:t>Canal </a:t>
            </a:r>
            <a:r>
              <a:rPr lang="es-CO" sz="1100" b="1" dirty="0" err="1"/>
              <a:t>Chivatera</a:t>
            </a:r>
            <a:r>
              <a:rPr lang="es-CO" sz="1100" b="1" dirty="0"/>
              <a:t> 2 y Lote 1 La Jabonera.</a:t>
            </a:r>
            <a:r>
              <a:rPr lang="es-CO" sz="1000" dirty="0"/>
              <a:t> Caudal Captado </a:t>
            </a:r>
            <a:r>
              <a:rPr lang="es-CO" sz="1000" b="1" dirty="0"/>
              <a:t>0</a:t>
            </a:r>
            <a:r>
              <a:rPr lang="es-CO" sz="1000" dirty="0"/>
              <a:t> l/s de </a:t>
            </a:r>
            <a:r>
              <a:rPr lang="es-CO" sz="1050" dirty="0"/>
              <a:t>103,93 l/s Q asignado. </a:t>
            </a:r>
            <a:endParaRPr lang="es-CO" sz="1200" b="1" dirty="0"/>
          </a:p>
        </p:txBody>
      </p:sp>
      <p:cxnSp>
        <p:nvCxnSpPr>
          <p:cNvPr id="30" name="6 Conector recto de flecha">
            <a:extLst>
              <a:ext uri="{FF2B5EF4-FFF2-40B4-BE49-F238E27FC236}">
                <a16:creationId xmlns:a16="http://schemas.microsoft.com/office/drawing/2014/main" id="{2E52CFE4-ABEB-C459-6D2A-4E008678CBCD}"/>
              </a:ext>
            </a:extLst>
          </p:cNvPr>
          <p:cNvCxnSpPr/>
          <p:nvPr/>
        </p:nvCxnSpPr>
        <p:spPr>
          <a:xfrm flipH="1">
            <a:off x="2794590" y="942549"/>
            <a:ext cx="144016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6 Conector recto de flecha">
            <a:extLst>
              <a:ext uri="{FF2B5EF4-FFF2-40B4-BE49-F238E27FC236}">
                <a16:creationId xmlns:a16="http://schemas.microsoft.com/office/drawing/2014/main" id="{D3CDB6E3-5C0F-6BA6-C9B4-00085E484E95}"/>
              </a:ext>
            </a:extLst>
          </p:cNvPr>
          <p:cNvCxnSpPr>
            <a:cxnSpLocks/>
          </p:cNvCxnSpPr>
          <p:nvPr/>
        </p:nvCxnSpPr>
        <p:spPr>
          <a:xfrm>
            <a:off x="4263879" y="1230536"/>
            <a:ext cx="1560223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194909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194617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23735CA-ECB1-FF61-44E4-79EFAFF3685F}"/>
              </a:ext>
            </a:extLst>
          </p:cNvPr>
          <p:cNvSpPr txBox="1"/>
          <p:nvPr/>
        </p:nvSpPr>
        <p:spPr>
          <a:xfrm>
            <a:off x="881366" y="756983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Las Nieves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15,94 l/s. </a:t>
            </a:r>
            <a:endParaRPr lang="en-US" sz="12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CF5E551-AC4E-3E9E-5976-A6DDAA0A17B1}"/>
              </a:ext>
            </a:extLst>
          </p:cNvPr>
          <p:cNvSpPr txBox="1"/>
          <p:nvPr/>
        </p:nvSpPr>
        <p:spPr>
          <a:xfrm>
            <a:off x="5815659" y="772620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 Esperanza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21,79 l/s</a:t>
            </a:r>
            <a:r>
              <a:rPr lang="es-CO" sz="1200" dirty="0"/>
              <a:t>. </a:t>
            </a:r>
            <a:endParaRPr lang="en-US" sz="12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246777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cxnSp>
        <p:nvCxnSpPr>
          <p:cNvPr id="82" name="6 Conector recto de flecha">
            <a:extLst>
              <a:ext uri="{FF2B5EF4-FFF2-40B4-BE49-F238E27FC236}">
                <a16:creationId xmlns:a16="http://schemas.microsoft.com/office/drawing/2014/main" id="{D039C0C1-F3BC-CF82-86B7-02727094A6E5}"/>
              </a:ext>
            </a:extLst>
          </p:cNvPr>
          <p:cNvCxnSpPr>
            <a:cxnSpLocks/>
          </p:cNvCxnSpPr>
          <p:nvPr/>
        </p:nvCxnSpPr>
        <p:spPr>
          <a:xfrm flipH="1" flipV="1">
            <a:off x="3688623" y="3842394"/>
            <a:ext cx="476679" cy="753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14361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FB573193-E295-31E7-66DE-D7F233F1F7C6}"/>
              </a:ext>
            </a:extLst>
          </p:cNvPr>
          <p:cNvSpPr txBox="1"/>
          <p:nvPr/>
        </p:nvSpPr>
        <p:spPr>
          <a:xfrm>
            <a:off x="1384443" y="3758837"/>
            <a:ext cx="23202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Santa Rita y </a:t>
            </a:r>
            <a:r>
              <a:rPr lang="es-CO" sz="1200" b="1" dirty="0" err="1"/>
              <a:t>Chivatera</a:t>
            </a:r>
            <a:r>
              <a:rPr lang="es-CO" sz="1200" b="1" dirty="0"/>
              <a:t> Canal 1: </a:t>
            </a:r>
            <a:r>
              <a:rPr lang="es-CO" sz="1200" dirty="0"/>
              <a:t>Caudal captado: </a:t>
            </a:r>
            <a:r>
              <a:rPr lang="es-CO" sz="1200" b="1" dirty="0"/>
              <a:t>41 l/s</a:t>
            </a:r>
            <a:r>
              <a:rPr lang="es-CO" sz="1200" dirty="0"/>
              <a:t> de 138,24 l/s Q asignado. </a:t>
            </a:r>
            <a:endParaRPr lang="en-US" sz="1200" dirty="0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29225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1613AA-6C1B-4E3E-B448-D10D73F3F432}"/>
              </a:ext>
            </a:extLst>
          </p:cNvPr>
          <p:cNvSpPr txBox="1"/>
          <p:nvPr/>
        </p:nvSpPr>
        <p:spPr>
          <a:xfrm>
            <a:off x="4263879" y="976132"/>
            <a:ext cx="97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Inactiva</a:t>
            </a:r>
            <a:endParaRPr lang="en-US" sz="11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EE5060-0D3F-3013-DAF4-E89D97B1DEE1}"/>
              </a:ext>
            </a:extLst>
          </p:cNvPr>
          <p:cNvSpPr txBox="1"/>
          <p:nvPr/>
        </p:nvSpPr>
        <p:spPr>
          <a:xfrm>
            <a:off x="2862645" y="591405"/>
            <a:ext cx="134469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100" b="1" dirty="0"/>
              <a:t>Inactiva, </a:t>
            </a:r>
            <a:r>
              <a:rPr lang="es-CO" sz="900" b="1" dirty="0"/>
              <a:t>en proceso de concesión. No estaban captando. </a:t>
            </a:r>
            <a:endParaRPr lang="en-US" sz="11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190596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C589B079-7829-49F9-D51A-4943826CE0C0}"/>
              </a:ext>
            </a:extLst>
          </p:cNvPr>
          <p:cNvSpPr txBox="1"/>
          <p:nvPr/>
        </p:nvSpPr>
        <p:spPr>
          <a:xfrm>
            <a:off x="1449715" y="6254071"/>
            <a:ext cx="2463999" cy="4770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900" b="1" dirty="0"/>
              <a:t>Canal San Luis: Q asignado</a:t>
            </a:r>
            <a:r>
              <a:rPr lang="es-CO" sz="900" dirty="0"/>
              <a:t>: 34,56 l/s </a:t>
            </a:r>
            <a:r>
              <a:rPr lang="es-CO" sz="800" dirty="0"/>
              <a:t>Zona que requiere acompañamiento policial.                                     No estaban captando según visita de la T. Norte</a:t>
            </a:r>
            <a:endParaRPr lang="es-CO" sz="900" dirty="0"/>
          </a:p>
        </p:txBody>
      </p: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6AA038B5-4353-9D0B-D89B-2088A2365879}"/>
              </a:ext>
            </a:extLst>
          </p:cNvPr>
          <p:cNvCxnSpPr>
            <a:cxnSpLocks/>
          </p:cNvCxnSpPr>
          <p:nvPr/>
        </p:nvCxnSpPr>
        <p:spPr>
          <a:xfrm flipV="1">
            <a:off x="3928831" y="6322974"/>
            <a:ext cx="255773" cy="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D5E77887-F0EF-EDE6-82BB-B60BCF0D1CBE}"/>
              </a:ext>
            </a:extLst>
          </p:cNvPr>
          <p:cNvSpPr txBox="1"/>
          <p:nvPr/>
        </p:nvSpPr>
        <p:spPr>
          <a:xfrm>
            <a:off x="6679681" y="3720124"/>
            <a:ext cx="2093991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Estrella:                </a:t>
            </a:r>
            <a:r>
              <a:rPr lang="es-CO" sz="1200" dirty="0"/>
              <a:t>Caudal captado: </a:t>
            </a:r>
            <a:r>
              <a:rPr lang="es-CO" sz="1200" b="1" dirty="0"/>
              <a:t>6 l/s</a:t>
            </a:r>
            <a:r>
              <a:rPr lang="es-CO" sz="1200" dirty="0"/>
              <a:t> de 16,7 l/s Q asignado. </a:t>
            </a:r>
            <a:endParaRPr lang="en-US" sz="1200" dirty="0"/>
          </a:p>
        </p:txBody>
      </p:sp>
      <p:sp>
        <p:nvSpPr>
          <p:cNvPr id="20" name="39 Elipse">
            <a:extLst>
              <a:ext uri="{FF2B5EF4-FFF2-40B4-BE49-F238E27FC236}">
                <a16:creationId xmlns:a16="http://schemas.microsoft.com/office/drawing/2014/main" id="{C23DC24C-4C1F-0675-CF59-9341DBE68D19}"/>
              </a:ext>
            </a:extLst>
          </p:cNvPr>
          <p:cNvSpPr/>
          <p:nvPr/>
        </p:nvSpPr>
        <p:spPr>
          <a:xfrm>
            <a:off x="4209077" y="3341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1" name="39 Elipse">
            <a:extLst>
              <a:ext uri="{FF2B5EF4-FFF2-40B4-BE49-F238E27FC236}">
                <a16:creationId xmlns:a16="http://schemas.microsoft.com/office/drawing/2014/main" id="{5C2CBC77-FA2A-55E8-0EDF-E61B0A3D38BD}"/>
              </a:ext>
            </a:extLst>
          </p:cNvPr>
          <p:cNvSpPr/>
          <p:nvPr/>
        </p:nvSpPr>
        <p:spPr>
          <a:xfrm>
            <a:off x="4202723" y="368431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7B4292C-AC94-B425-31F6-01F1B90A5E44}"/>
              </a:ext>
            </a:extLst>
          </p:cNvPr>
          <p:cNvCxnSpPr>
            <a:cxnSpLocks/>
          </p:cNvCxnSpPr>
          <p:nvPr/>
        </p:nvCxnSpPr>
        <p:spPr>
          <a:xfrm flipV="1">
            <a:off x="4340245" y="4141779"/>
            <a:ext cx="2342188" cy="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61DEDDD-FBF7-9CF4-AB3E-F21BDC7975AA}"/>
              </a:ext>
            </a:extLst>
          </p:cNvPr>
          <p:cNvSpPr txBox="1"/>
          <p:nvPr/>
        </p:nvSpPr>
        <p:spPr>
          <a:xfrm>
            <a:off x="8542109" y="807264"/>
            <a:ext cx="221351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Caudal de transición verano - invierno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235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AC86D86-CB13-2046-B8CA-E600300504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75"/>
            <a:ext cx="11160125" cy="7198852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D6552DD8-5ED2-D015-8D22-4F5B1EB12C43}"/>
              </a:ext>
            </a:extLst>
          </p:cNvPr>
          <p:cNvGrpSpPr/>
          <p:nvPr/>
        </p:nvGrpSpPr>
        <p:grpSpPr>
          <a:xfrm>
            <a:off x="42205" y="12270"/>
            <a:ext cx="9030655" cy="6698925"/>
            <a:chOff x="42205" y="12270"/>
            <a:chExt cx="9030655" cy="6698925"/>
          </a:xfrm>
        </p:grpSpPr>
        <p:cxnSp>
          <p:nvCxnSpPr>
            <p:cNvPr id="4" name="288 Conector recto">
              <a:extLst>
                <a:ext uri="{FF2B5EF4-FFF2-40B4-BE49-F238E27FC236}">
                  <a16:creationId xmlns:a16="http://schemas.microsoft.com/office/drawing/2014/main" id="{9DBBE750-0638-FE15-1F05-40A74D8BD9E3}"/>
                </a:ext>
              </a:extLst>
            </p:cNvPr>
            <p:cNvCxnSpPr/>
            <p:nvPr/>
          </p:nvCxnSpPr>
          <p:spPr>
            <a:xfrm flipH="1">
              <a:off x="94194" y="6156325"/>
              <a:ext cx="1841500" cy="19050"/>
            </a:xfrm>
            <a:prstGeom prst="line">
              <a:avLst/>
            </a:prstGeom>
            <a:ln w="12700">
              <a:solidFill>
                <a:srgbClr val="00B0F0"/>
              </a:soli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2 Elipse">
              <a:extLst>
                <a:ext uri="{FF2B5EF4-FFF2-40B4-BE49-F238E27FC236}">
                  <a16:creationId xmlns:a16="http://schemas.microsoft.com/office/drawing/2014/main" id="{A8D505F5-ABDD-D378-7B0C-AF6C76AF02A2}"/>
                </a:ext>
              </a:extLst>
            </p:cNvPr>
            <p:cNvSpPr/>
            <p:nvPr/>
          </p:nvSpPr>
          <p:spPr>
            <a:xfrm>
              <a:off x="797442" y="71500"/>
              <a:ext cx="2379506" cy="728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s-CO" sz="1200" b="1" dirty="0">
                  <a:ln w="9525" cap="rnd" cmpd="sng" algn="ctr">
                    <a:noFill/>
                    <a:prstDash val="solid"/>
                    <a:bevel/>
                  </a:ln>
                  <a:solidFill>
                    <a:sysClr val="windowText" lastClr="000000"/>
                  </a:solidFill>
                  <a:ea typeface="Calibri"/>
                  <a:cs typeface="Times New Roman"/>
                </a:rPr>
                <a:t>Aguas arriba </a:t>
              </a: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s-CO" sz="1200" b="1" dirty="0">
                  <a:ln w="9525" cap="rnd" cmpd="sng" algn="ctr">
                    <a:noFill/>
                    <a:prstDash val="solid"/>
                    <a:bevel/>
                  </a:ln>
                  <a:solidFill>
                    <a:sysClr val="windowText" lastClr="000000"/>
                  </a:solidFill>
                  <a:ea typeface="Calibri"/>
                  <a:cs typeface="Times New Roman"/>
                </a:rPr>
                <a:t>B. Tomo y Guayabo</a:t>
              </a:r>
              <a:endParaRPr lang="es-CO" sz="1600" b="1" dirty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  <a:defRPr/>
              </a:pPr>
              <a:r>
                <a:rPr lang="es-CO" sz="1200" b="1" dirty="0">
                  <a:ln w="9525" cap="rnd" cmpd="sng" algn="ctr">
                    <a:noFill/>
                    <a:prstDash val="solid"/>
                    <a:bevel/>
                  </a:ln>
                  <a:solidFill>
                    <a:sysClr val="windowText" lastClr="000000"/>
                  </a:solidFill>
                  <a:ea typeface="Calibri"/>
                  <a:cs typeface="Times New Roman"/>
                </a:rPr>
                <a:t>Caudal: 2.000 LPS</a:t>
              </a:r>
              <a:endParaRPr lang="es-CO" sz="1600" b="1" dirty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es-CO" sz="1200" b="1" dirty="0">
                  <a:solidFill>
                    <a:sysClr val="windowText" lastClr="000000"/>
                  </a:solidFill>
                  <a:ea typeface="Calibri"/>
                  <a:cs typeface="Times New Roman"/>
                </a:rPr>
                <a:t> </a:t>
              </a:r>
              <a:endParaRPr lang="es-CO" sz="1600" b="1" dirty="0">
                <a:solidFill>
                  <a:sysClr val="windowText" lastClr="000000"/>
                </a:solidFill>
                <a:ea typeface="Calibri"/>
                <a:cs typeface="Times New Roman"/>
              </a:endParaRPr>
            </a:p>
          </p:txBody>
        </p:sp>
        <p:sp>
          <p:nvSpPr>
            <p:cNvPr id="8" name="9 Pentágono regular">
              <a:extLst>
                <a:ext uri="{FF2B5EF4-FFF2-40B4-BE49-F238E27FC236}">
                  <a16:creationId xmlns:a16="http://schemas.microsoft.com/office/drawing/2014/main" id="{9EDBDA98-3EAA-33DB-D203-EA69CF6CD627}"/>
                </a:ext>
              </a:extLst>
            </p:cNvPr>
            <p:cNvSpPr/>
            <p:nvPr/>
          </p:nvSpPr>
          <p:spPr>
            <a:xfrm>
              <a:off x="1903070" y="722313"/>
              <a:ext cx="228600" cy="114300"/>
            </a:xfrm>
            <a:prstGeom prst="pen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CO" dirty="0"/>
            </a:p>
          </p:txBody>
        </p:sp>
        <p:sp>
          <p:nvSpPr>
            <p:cNvPr id="11" name="12 Flecha abajo">
              <a:extLst>
                <a:ext uri="{FF2B5EF4-FFF2-40B4-BE49-F238E27FC236}">
                  <a16:creationId xmlns:a16="http://schemas.microsoft.com/office/drawing/2014/main" id="{7ECF2D75-735E-3A41-227B-6C5CA8C99AB4}"/>
                </a:ext>
              </a:extLst>
            </p:cNvPr>
            <p:cNvSpPr/>
            <p:nvPr/>
          </p:nvSpPr>
          <p:spPr>
            <a:xfrm>
              <a:off x="1954213" y="871538"/>
              <a:ext cx="133350" cy="5653087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CO"/>
            </a:p>
          </p:txBody>
        </p:sp>
        <p:cxnSp>
          <p:nvCxnSpPr>
            <p:cNvPr id="12" name="20 Conector recto">
              <a:extLst>
                <a:ext uri="{FF2B5EF4-FFF2-40B4-BE49-F238E27FC236}">
                  <a16:creationId xmlns:a16="http://schemas.microsoft.com/office/drawing/2014/main" id="{23A19C9E-045F-5F04-C414-965CE1A7E378}"/>
                </a:ext>
              </a:extLst>
            </p:cNvPr>
            <p:cNvCxnSpPr/>
            <p:nvPr/>
          </p:nvCxnSpPr>
          <p:spPr>
            <a:xfrm flipH="1">
              <a:off x="287338" y="1341438"/>
              <a:ext cx="1655762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26 Conector recto">
              <a:extLst>
                <a:ext uri="{FF2B5EF4-FFF2-40B4-BE49-F238E27FC236}">
                  <a16:creationId xmlns:a16="http://schemas.microsoft.com/office/drawing/2014/main" id="{22C855A5-268B-9DAE-C1B2-A3BB8334193C}"/>
                </a:ext>
              </a:extLst>
            </p:cNvPr>
            <p:cNvCxnSpPr/>
            <p:nvPr/>
          </p:nvCxnSpPr>
          <p:spPr>
            <a:xfrm flipH="1">
              <a:off x="214313" y="3708400"/>
              <a:ext cx="1765300" cy="7938"/>
            </a:xfrm>
            <a:prstGeom prst="line">
              <a:avLst/>
            </a:prstGeom>
            <a:ln w="12700">
              <a:solidFill>
                <a:srgbClr val="00B0F0"/>
              </a:solidFill>
              <a:headEnd type="none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uadro de texto 2">
              <a:extLst>
                <a:ext uri="{FF2B5EF4-FFF2-40B4-BE49-F238E27FC236}">
                  <a16:creationId xmlns:a16="http://schemas.microsoft.com/office/drawing/2014/main" id="{89C3838F-CB4C-E7DC-71AA-1F0BA838C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05" y="599688"/>
              <a:ext cx="2011488" cy="770713"/>
            </a:xfrm>
            <a:prstGeom prst="rect">
              <a:avLst/>
            </a:prstGeom>
            <a:solidFill>
              <a:srgbClr val="FFFFFF">
                <a:alpha val="3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>
                <a:spcBef>
                  <a:spcPct val="0"/>
                </a:spcBef>
                <a:spcAft>
                  <a:spcPts val="600"/>
                </a:spcAft>
                <a:buFontTx/>
                <a:buNone/>
                <a:defRPr sz="1100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pPr algn="just"/>
              <a:r>
                <a:rPr lang="es-CO" altLang="es-CO" dirty="0"/>
                <a:t>CACAO 33,15 ha; FRUTALES 1,10 ha PASTOS 2 ha; PECUARIO 492 </a:t>
              </a:r>
              <a:r>
                <a:rPr lang="es-CO" altLang="es-CO" dirty="0" err="1"/>
                <a:t>cab</a:t>
              </a:r>
              <a:r>
                <a:rPr lang="es-CO" altLang="es-CO" dirty="0"/>
                <a:t> ;ACUICOLA 836 m2; U.DOMÉSTICO, 30 </a:t>
              </a:r>
              <a:r>
                <a:rPr lang="es-CO" altLang="es-CO" dirty="0" err="1"/>
                <a:t>hab</a:t>
              </a:r>
              <a:endParaRPr lang="es-CO" altLang="es-CO" dirty="0"/>
            </a:p>
          </p:txBody>
        </p:sp>
        <p:sp>
          <p:nvSpPr>
            <p:cNvPr id="15" name="Cuadro de texto 2">
              <a:extLst>
                <a:ext uri="{FF2B5EF4-FFF2-40B4-BE49-F238E27FC236}">
                  <a16:creationId xmlns:a16="http://schemas.microsoft.com/office/drawing/2014/main" id="{C99FDC44-27C7-F457-FEB7-A599F5938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907" y="1399363"/>
              <a:ext cx="532681" cy="239131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CO" altLang="es-CO" sz="11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46,74</a:t>
              </a:r>
            </a:p>
          </p:txBody>
        </p:sp>
        <p:cxnSp>
          <p:nvCxnSpPr>
            <p:cNvPr id="16" name="20 Conector recto">
              <a:extLst>
                <a:ext uri="{FF2B5EF4-FFF2-40B4-BE49-F238E27FC236}">
                  <a16:creationId xmlns:a16="http://schemas.microsoft.com/office/drawing/2014/main" id="{5E816182-ABEC-CB0D-AAB9-EE3DBEC2ABC5}"/>
                </a:ext>
              </a:extLst>
            </p:cNvPr>
            <p:cNvCxnSpPr/>
            <p:nvPr/>
          </p:nvCxnSpPr>
          <p:spPr>
            <a:xfrm flipH="1">
              <a:off x="2049463" y="1484313"/>
              <a:ext cx="1800225" cy="9525"/>
            </a:xfrm>
            <a:prstGeom prst="line">
              <a:avLst/>
            </a:prstGeom>
            <a:ln w="12700">
              <a:solidFill>
                <a:srgbClr val="00B0F0"/>
              </a:soli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 de texto 2">
              <a:extLst>
                <a:ext uri="{FF2B5EF4-FFF2-40B4-BE49-F238E27FC236}">
                  <a16:creationId xmlns:a16="http://schemas.microsoft.com/office/drawing/2014/main" id="{A73070F9-89B4-4C9E-6E40-844F1879F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124" y="1218986"/>
              <a:ext cx="2237044" cy="265327"/>
            </a:xfrm>
            <a:prstGeom prst="rect">
              <a:avLst/>
            </a:prstGeom>
            <a:solidFill>
              <a:srgbClr val="FFFFFF">
                <a:alpha val="2858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CACAO 8,5 ha; FRUTALES 0,50 ha</a:t>
              </a:r>
            </a:p>
          </p:txBody>
        </p:sp>
        <p:sp>
          <p:nvSpPr>
            <p:cNvPr id="18" name="Cuadro de texto 2">
              <a:extLst>
                <a:ext uri="{FF2B5EF4-FFF2-40B4-BE49-F238E27FC236}">
                  <a16:creationId xmlns:a16="http://schemas.microsoft.com/office/drawing/2014/main" id="{64EDA35F-4234-5BD9-AEFA-9D37FC8F6A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001" y="1493837"/>
              <a:ext cx="602808" cy="263149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 b="1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11,63</a:t>
              </a:r>
            </a:p>
          </p:txBody>
        </p:sp>
        <p:cxnSp>
          <p:nvCxnSpPr>
            <p:cNvPr id="19" name="20 Conector recto">
              <a:extLst>
                <a:ext uri="{FF2B5EF4-FFF2-40B4-BE49-F238E27FC236}">
                  <a16:creationId xmlns:a16="http://schemas.microsoft.com/office/drawing/2014/main" id="{52C08CF1-489A-B5B4-72F2-A47129126F46}"/>
                </a:ext>
              </a:extLst>
            </p:cNvPr>
            <p:cNvCxnSpPr/>
            <p:nvPr/>
          </p:nvCxnSpPr>
          <p:spPr>
            <a:xfrm flipH="1">
              <a:off x="358775" y="2060575"/>
              <a:ext cx="1584325" cy="0"/>
            </a:xfrm>
            <a:prstGeom prst="line">
              <a:avLst/>
            </a:prstGeom>
            <a:ln w="12700">
              <a:solidFill>
                <a:srgbClr val="00B0F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uadro de texto 2">
              <a:extLst>
                <a:ext uri="{FF2B5EF4-FFF2-40B4-BE49-F238E27FC236}">
                  <a16:creationId xmlns:a16="http://schemas.microsoft.com/office/drawing/2014/main" id="{ED1450EE-9F40-98DB-33BC-EF81A18830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87" y="1749943"/>
              <a:ext cx="2011487" cy="466465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pPr algn="just"/>
              <a:r>
                <a:rPr lang="es-CO" altLang="es-CO" dirty="0"/>
                <a:t>EPN – U. DOMEST. 307.722 </a:t>
              </a:r>
              <a:r>
                <a:rPr lang="es-CO" altLang="es-CO" dirty="0" err="1"/>
                <a:t>hab</a:t>
              </a:r>
              <a:endParaRPr lang="es-CO" altLang="es-CO" dirty="0"/>
            </a:p>
          </p:txBody>
        </p:sp>
        <p:sp>
          <p:nvSpPr>
            <p:cNvPr id="21" name="Cuadro de texto 2">
              <a:extLst>
                <a:ext uri="{FF2B5EF4-FFF2-40B4-BE49-F238E27FC236}">
                  <a16:creationId xmlns:a16="http://schemas.microsoft.com/office/drawing/2014/main" id="{A6D5A08A-5D28-BE92-8524-B243C3C48D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1604" y="2132964"/>
              <a:ext cx="461243" cy="239589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 b="1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800</a:t>
              </a:r>
            </a:p>
          </p:txBody>
        </p:sp>
        <p:cxnSp>
          <p:nvCxnSpPr>
            <p:cNvPr id="22" name="20 Conector recto">
              <a:extLst>
                <a:ext uri="{FF2B5EF4-FFF2-40B4-BE49-F238E27FC236}">
                  <a16:creationId xmlns:a16="http://schemas.microsoft.com/office/drawing/2014/main" id="{3F3AE0F1-4762-B27D-94A4-19B13FD01D34}"/>
                </a:ext>
              </a:extLst>
            </p:cNvPr>
            <p:cNvCxnSpPr/>
            <p:nvPr/>
          </p:nvCxnSpPr>
          <p:spPr>
            <a:xfrm flipH="1">
              <a:off x="2014538" y="3213100"/>
              <a:ext cx="1835150" cy="0"/>
            </a:xfrm>
            <a:prstGeom prst="line">
              <a:avLst/>
            </a:prstGeom>
            <a:ln w="12700">
              <a:solidFill>
                <a:srgbClr val="00B0F0"/>
              </a:soli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Cuadro de texto 2">
              <a:extLst>
                <a:ext uri="{FF2B5EF4-FFF2-40B4-BE49-F238E27FC236}">
                  <a16:creationId xmlns:a16="http://schemas.microsoft.com/office/drawing/2014/main" id="{D50BF785-A923-F8AF-1D9E-5BE37379E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8417" y="2142402"/>
              <a:ext cx="2025766" cy="1008062"/>
            </a:xfrm>
            <a:prstGeom prst="rect">
              <a:avLst/>
            </a:prstGeom>
            <a:solidFill>
              <a:srgbClr val="FFFFFF">
                <a:alpha val="3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just">
                <a:spcBef>
                  <a:spcPct val="0"/>
                </a:spcBef>
                <a:spcAft>
                  <a:spcPts val="600"/>
                </a:spcAft>
                <a:buFontTx/>
                <a:buNone/>
              </a:pPr>
              <a:r>
                <a:rPr lang="es-CO" altLang="es-CO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PASTOS 71,5 ha; CACAO 12 ha: FRUTALES : 23,95; ACUICULTURA: 20774 m2; PECUARIO: 1308 </a:t>
              </a:r>
              <a:r>
                <a:rPr lang="es-CO" altLang="es-CO" sz="1100" dirty="0" err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Cab</a:t>
              </a:r>
              <a:r>
                <a:rPr lang="es-CO" altLang="es-CO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; DOMESTICO: 1182 Hab; RECREACIONAL : 0,0034 L/S</a:t>
              </a:r>
            </a:p>
            <a:p>
              <a:pPr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endParaRPr lang="es-CO" altLang="es-CO" sz="1100" b="1" dirty="0">
                <a:latin typeface="Calibri" pitchFamily="34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CO" altLang="es-CO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</a:t>
              </a:r>
            </a:p>
          </p:txBody>
        </p:sp>
        <p:sp>
          <p:nvSpPr>
            <p:cNvPr id="24" name="Cuadro de texto 2">
              <a:extLst>
                <a:ext uri="{FF2B5EF4-FFF2-40B4-BE49-F238E27FC236}">
                  <a16:creationId xmlns:a16="http://schemas.microsoft.com/office/drawing/2014/main" id="{D52013F9-AC69-F148-EFCE-88D469DBEA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7442" y="3275737"/>
              <a:ext cx="710859" cy="260417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 b="1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83,31</a:t>
              </a:r>
            </a:p>
          </p:txBody>
        </p:sp>
        <p:sp>
          <p:nvSpPr>
            <p:cNvPr id="25" name="Cuadro de texto 2">
              <a:extLst>
                <a:ext uri="{FF2B5EF4-FFF2-40B4-BE49-F238E27FC236}">
                  <a16:creationId xmlns:a16="http://schemas.microsoft.com/office/drawing/2014/main" id="{8F3D73A9-7BC1-2821-095B-A5A15F56AC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339" y="3784792"/>
              <a:ext cx="671512" cy="251462"/>
            </a:xfrm>
            <a:prstGeom prst="rect">
              <a:avLst/>
            </a:prstGeom>
            <a:solidFill>
              <a:srgbClr val="FFFFFF">
                <a:alpha val="3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CO" altLang="es-CO" sz="11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39,35</a:t>
              </a:r>
            </a:p>
          </p:txBody>
        </p:sp>
        <p:sp>
          <p:nvSpPr>
            <p:cNvPr id="26" name="Cuadro de texto 2">
              <a:extLst>
                <a:ext uri="{FF2B5EF4-FFF2-40B4-BE49-F238E27FC236}">
                  <a16:creationId xmlns:a16="http://schemas.microsoft.com/office/drawing/2014/main" id="{EE5FF34F-6B93-9EB5-533C-DABA1A1E45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4620" y="4064342"/>
              <a:ext cx="1267057" cy="257877"/>
            </a:xfrm>
            <a:prstGeom prst="rect">
              <a:avLst/>
            </a:prstGeom>
            <a:solidFill>
              <a:srgbClr val="FFFFFF">
                <a:alpha val="3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CO" altLang="es-CO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EPN – U. DOMEST.</a:t>
              </a:r>
            </a:p>
          </p:txBody>
        </p:sp>
        <p:cxnSp>
          <p:nvCxnSpPr>
            <p:cNvPr id="27" name="20 Conector recto">
              <a:extLst>
                <a:ext uri="{FF2B5EF4-FFF2-40B4-BE49-F238E27FC236}">
                  <a16:creationId xmlns:a16="http://schemas.microsoft.com/office/drawing/2014/main" id="{38BAD2E7-BC84-A67B-4B8D-5F4022F78ABC}"/>
                </a:ext>
              </a:extLst>
            </p:cNvPr>
            <p:cNvCxnSpPr/>
            <p:nvPr/>
          </p:nvCxnSpPr>
          <p:spPr>
            <a:xfrm flipH="1">
              <a:off x="2014538" y="4365625"/>
              <a:ext cx="1835150" cy="0"/>
            </a:xfrm>
            <a:prstGeom prst="line">
              <a:avLst/>
            </a:prstGeom>
            <a:ln w="12700">
              <a:solidFill>
                <a:srgbClr val="00B0F0"/>
              </a:soli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Cuadro de texto 2">
              <a:extLst>
                <a:ext uri="{FF2B5EF4-FFF2-40B4-BE49-F238E27FC236}">
                  <a16:creationId xmlns:a16="http://schemas.microsoft.com/office/drawing/2014/main" id="{19679860-AB71-7972-E434-CCBCC3A2FD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001" y="4365625"/>
              <a:ext cx="479194" cy="214310"/>
            </a:xfrm>
            <a:prstGeom prst="rect">
              <a:avLst/>
            </a:prstGeom>
            <a:solidFill>
              <a:srgbClr val="FFFFFF">
                <a:alpha val="3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CO" altLang="es-CO" sz="11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900</a:t>
              </a:r>
            </a:p>
          </p:txBody>
        </p:sp>
        <p:cxnSp>
          <p:nvCxnSpPr>
            <p:cNvPr id="29" name="26 Conector recto">
              <a:extLst>
                <a:ext uri="{FF2B5EF4-FFF2-40B4-BE49-F238E27FC236}">
                  <a16:creationId xmlns:a16="http://schemas.microsoft.com/office/drawing/2014/main" id="{7EAAE908-EC86-0610-5A61-63978EAA401A}"/>
                </a:ext>
              </a:extLst>
            </p:cNvPr>
            <p:cNvCxnSpPr/>
            <p:nvPr/>
          </p:nvCxnSpPr>
          <p:spPr>
            <a:xfrm flipH="1">
              <a:off x="214313" y="5148263"/>
              <a:ext cx="1765300" cy="9525"/>
            </a:xfrm>
            <a:prstGeom prst="line">
              <a:avLst/>
            </a:prstGeom>
            <a:ln w="12700">
              <a:solidFill>
                <a:srgbClr val="00B0F0"/>
              </a:solidFill>
              <a:headEnd type="none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uadro de texto 2">
              <a:extLst>
                <a:ext uri="{FF2B5EF4-FFF2-40B4-BE49-F238E27FC236}">
                  <a16:creationId xmlns:a16="http://schemas.microsoft.com/office/drawing/2014/main" id="{50C1F5FC-B1B0-57BD-4E96-0439A1176F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4332" y="5157788"/>
              <a:ext cx="580622" cy="205580"/>
            </a:xfrm>
            <a:prstGeom prst="rect">
              <a:avLst/>
            </a:prstGeom>
            <a:solidFill>
              <a:srgbClr val="FFFFFF">
                <a:alpha val="3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CO" altLang="es-CO" sz="11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48,71</a:t>
              </a:r>
            </a:p>
          </p:txBody>
        </p:sp>
        <p:sp>
          <p:nvSpPr>
            <p:cNvPr id="32" name="Cuadro de texto 2">
              <a:extLst>
                <a:ext uri="{FF2B5EF4-FFF2-40B4-BE49-F238E27FC236}">
                  <a16:creationId xmlns:a16="http://schemas.microsoft.com/office/drawing/2014/main" id="{EC2F5DA2-52AB-0D55-F558-9E6F5C2DA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1604" y="6121268"/>
              <a:ext cx="526477" cy="303215"/>
            </a:xfrm>
            <a:prstGeom prst="rect">
              <a:avLst/>
            </a:prstGeom>
            <a:solidFill>
              <a:srgbClr val="FFFFFF">
                <a:alpha val="3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Tw Cen MT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Tw Cen MT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CO" altLang="es-CO" sz="11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22,06</a:t>
              </a:r>
            </a:p>
          </p:txBody>
        </p:sp>
        <p:sp>
          <p:nvSpPr>
            <p:cNvPr id="33" name="2 Elipse">
              <a:extLst>
                <a:ext uri="{FF2B5EF4-FFF2-40B4-BE49-F238E27FC236}">
                  <a16:creationId xmlns:a16="http://schemas.microsoft.com/office/drawing/2014/main" id="{93D46505-419E-2A9F-D9DC-1BC70C976651}"/>
                </a:ext>
              </a:extLst>
            </p:cNvPr>
            <p:cNvSpPr/>
            <p:nvPr/>
          </p:nvSpPr>
          <p:spPr>
            <a:xfrm>
              <a:off x="1777299" y="6082545"/>
              <a:ext cx="1765300" cy="6286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</a:pPr>
              <a:r>
                <a:rPr lang="es-CO" sz="1600" b="1" dirty="0">
                  <a:ln w="9525" cap="rnd" cmpd="sng" algn="ctr">
                    <a:noFill/>
                    <a:prstDash val="solid"/>
                    <a:bevel/>
                  </a:ln>
                  <a:solidFill>
                    <a:schemeClr val="tx1"/>
                  </a:solidFill>
                  <a:cs typeface="Times New Roman"/>
                </a:rPr>
                <a:t>Q.E: 138 LPS</a:t>
              </a:r>
            </a:p>
          </p:txBody>
        </p:sp>
        <p:cxnSp>
          <p:nvCxnSpPr>
            <p:cNvPr id="34" name="288 Conector recto">
              <a:extLst>
                <a:ext uri="{FF2B5EF4-FFF2-40B4-BE49-F238E27FC236}">
                  <a16:creationId xmlns:a16="http://schemas.microsoft.com/office/drawing/2014/main" id="{3E30DBF6-D74F-83CE-0FC4-B15D1902DE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24658" y="6082545"/>
              <a:ext cx="1856071" cy="8161"/>
            </a:xfrm>
            <a:prstGeom prst="line">
              <a:avLst/>
            </a:prstGeom>
            <a:ln w="12700">
              <a:solidFill>
                <a:srgbClr val="00B0F0"/>
              </a:soli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2 Elipse">
              <a:extLst>
                <a:ext uri="{FF2B5EF4-FFF2-40B4-BE49-F238E27FC236}">
                  <a16:creationId xmlns:a16="http://schemas.microsoft.com/office/drawing/2014/main" id="{5005F7E8-7099-83E0-40CE-5B4F63B8A590}"/>
                </a:ext>
              </a:extLst>
            </p:cNvPr>
            <p:cNvSpPr/>
            <p:nvPr/>
          </p:nvSpPr>
          <p:spPr>
            <a:xfrm>
              <a:off x="5960875" y="77788"/>
              <a:ext cx="2182999" cy="612502"/>
            </a:xfrm>
            <a:prstGeom prst="round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</a:pPr>
              <a:r>
                <a:rPr lang="es-CO" sz="1200" b="1" dirty="0">
                  <a:ln w="9525" cap="rnd" cmpd="sng" algn="ctr">
                    <a:noFill/>
                    <a:prstDash val="solid"/>
                    <a:bevel/>
                  </a:ln>
                  <a:solidFill>
                    <a:sysClr val="windowText" lastClr="000000"/>
                  </a:solidFill>
                  <a:cs typeface="Times New Roman"/>
                </a:rPr>
                <a:t>Aguas arriba </a:t>
              </a:r>
            </a:p>
            <a:p>
              <a:pPr algn="ctr">
                <a:lnSpc>
                  <a:spcPct val="115000"/>
                </a:lnSpc>
              </a:pPr>
              <a:r>
                <a:rPr lang="es-CO" sz="1200" b="1" dirty="0">
                  <a:ln w="9525" cap="rnd" cmpd="sng" algn="ctr">
                    <a:noFill/>
                    <a:prstDash val="solid"/>
                    <a:bevel/>
                  </a:ln>
                  <a:solidFill>
                    <a:sysClr val="windowText" lastClr="000000"/>
                  </a:solidFill>
                  <a:cs typeface="Times New Roman"/>
                </a:rPr>
                <a:t>B. Tomo y Guayabo</a:t>
              </a:r>
            </a:p>
            <a:p>
              <a:pPr algn="ctr">
                <a:lnSpc>
                  <a:spcPct val="115000"/>
                </a:lnSpc>
              </a:pPr>
              <a:r>
                <a:rPr lang="es-CO" sz="1200" b="1" dirty="0">
                  <a:ln w="9525" cap="rnd" cmpd="sng" algn="ctr">
                    <a:noFill/>
                    <a:prstDash val="solid"/>
                    <a:bevel/>
                  </a:ln>
                  <a:solidFill>
                    <a:sysClr val="windowText" lastClr="000000"/>
                  </a:solidFill>
                  <a:cs typeface="Times New Roman"/>
                </a:rPr>
                <a:t>Caudal</a:t>
              </a:r>
              <a:r>
                <a:rPr lang="es-CO" sz="1200" b="1">
                  <a:ln w="9525" cap="rnd" cmpd="sng" algn="ctr">
                    <a:noFill/>
                    <a:prstDash val="solid"/>
                    <a:bevel/>
                  </a:ln>
                  <a:solidFill>
                    <a:sysClr val="windowText" lastClr="000000"/>
                  </a:solidFill>
                  <a:cs typeface="Times New Roman"/>
                </a:rPr>
                <a:t>: 2.300 </a:t>
              </a:r>
              <a:r>
                <a:rPr lang="es-CO" sz="1200" b="1" dirty="0">
                  <a:ln w="9525" cap="rnd" cmpd="sng" algn="ctr">
                    <a:noFill/>
                    <a:prstDash val="solid"/>
                    <a:bevel/>
                  </a:ln>
                  <a:solidFill>
                    <a:sysClr val="windowText" lastClr="000000"/>
                  </a:solidFill>
                  <a:cs typeface="Times New Roman"/>
                </a:rPr>
                <a:t>LPS</a:t>
              </a:r>
            </a:p>
          </p:txBody>
        </p:sp>
        <p:sp>
          <p:nvSpPr>
            <p:cNvPr id="36" name="9 Pentágono regular">
              <a:extLst>
                <a:ext uri="{FF2B5EF4-FFF2-40B4-BE49-F238E27FC236}">
                  <a16:creationId xmlns:a16="http://schemas.microsoft.com/office/drawing/2014/main" id="{CA7A0BA3-E220-F4BF-D79C-76A88CD80416}"/>
                </a:ext>
              </a:extLst>
            </p:cNvPr>
            <p:cNvSpPr/>
            <p:nvPr/>
          </p:nvSpPr>
          <p:spPr>
            <a:xfrm>
              <a:off x="6692557" y="738188"/>
              <a:ext cx="228600" cy="114300"/>
            </a:xfrm>
            <a:prstGeom prst="pentagon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CO"/>
            </a:p>
          </p:txBody>
        </p:sp>
        <p:sp>
          <p:nvSpPr>
            <p:cNvPr id="37" name="12 Flecha abajo">
              <a:extLst>
                <a:ext uri="{FF2B5EF4-FFF2-40B4-BE49-F238E27FC236}">
                  <a16:creationId xmlns:a16="http://schemas.microsoft.com/office/drawing/2014/main" id="{65D582CC-2B15-FBB5-BD43-72F92C830427}"/>
                </a:ext>
              </a:extLst>
            </p:cNvPr>
            <p:cNvSpPr/>
            <p:nvPr/>
          </p:nvSpPr>
          <p:spPr>
            <a:xfrm>
              <a:off x="6743700" y="889000"/>
              <a:ext cx="131763" cy="5653088"/>
            </a:xfrm>
            <a:prstGeom prst="downArrow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s-CO"/>
            </a:p>
          </p:txBody>
        </p:sp>
        <p:cxnSp>
          <p:nvCxnSpPr>
            <p:cNvPr id="38" name="20 Conector recto">
              <a:extLst>
                <a:ext uri="{FF2B5EF4-FFF2-40B4-BE49-F238E27FC236}">
                  <a16:creationId xmlns:a16="http://schemas.microsoft.com/office/drawing/2014/main" id="{49ED0944-A966-8385-6E50-2490159C4B5F}"/>
                </a:ext>
              </a:extLst>
            </p:cNvPr>
            <p:cNvCxnSpPr/>
            <p:nvPr/>
          </p:nvCxnSpPr>
          <p:spPr>
            <a:xfrm flipH="1" flipV="1">
              <a:off x="4819650" y="1341438"/>
              <a:ext cx="1912938" cy="15875"/>
            </a:xfrm>
            <a:prstGeom prst="line">
              <a:avLst/>
            </a:prstGeom>
            <a:ln w="12700">
              <a:solidFill>
                <a:srgbClr val="00B0F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26 Conector recto">
              <a:extLst>
                <a:ext uri="{FF2B5EF4-FFF2-40B4-BE49-F238E27FC236}">
                  <a16:creationId xmlns:a16="http://schemas.microsoft.com/office/drawing/2014/main" id="{839A2889-CC49-D7EE-F2A6-E47C2654B30E}"/>
                </a:ext>
              </a:extLst>
            </p:cNvPr>
            <p:cNvCxnSpPr/>
            <p:nvPr/>
          </p:nvCxnSpPr>
          <p:spPr>
            <a:xfrm flipH="1" flipV="1">
              <a:off x="4819650" y="3716338"/>
              <a:ext cx="1949450" cy="9525"/>
            </a:xfrm>
            <a:prstGeom prst="line">
              <a:avLst/>
            </a:prstGeom>
            <a:ln w="12700">
              <a:solidFill>
                <a:srgbClr val="00B0F0"/>
              </a:solidFill>
              <a:headEnd type="none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adro de texto 2">
              <a:extLst>
                <a:ext uri="{FF2B5EF4-FFF2-40B4-BE49-F238E27FC236}">
                  <a16:creationId xmlns:a16="http://schemas.microsoft.com/office/drawing/2014/main" id="{14B8FA51-B4CF-1B5B-4455-806B509CB1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4798" y="133713"/>
              <a:ext cx="1584325" cy="1184968"/>
            </a:xfrm>
            <a:prstGeom prst="rect">
              <a:avLst/>
            </a:prstGeom>
            <a:solidFill>
              <a:srgbClr val="FFFFFF">
                <a:alpha val="589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pPr algn="just"/>
              <a:r>
                <a:rPr lang="es-CO" altLang="es-CO" dirty="0"/>
                <a:t>CACAO 33,15 ha; FRUTALES 1,10 ha PASTOS 2 ha; PECUARIO 492 </a:t>
              </a:r>
              <a:r>
                <a:rPr lang="es-CO" altLang="es-CO" dirty="0" err="1"/>
                <a:t>cab</a:t>
              </a:r>
              <a:r>
                <a:rPr lang="es-CO" altLang="es-CO" dirty="0"/>
                <a:t> ;ACUICOLA 836 m2; U.DOMÉSTICO, 30 </a:t>
              </a:r>
              <a:r>
                <a:rPr lang="es-CO" altLang="es-CO" dirty="0" err="1"/>
                <a:t>hab</a:t>
              </a:r>
              <a:endParaRPr lang="es-CO" altLang="es-CO" dirty="0"/>
            </a:p>
          </p:txBody>
        </p:sp>
        <p:sp>
          <p:nvSpPr>
            <p:cNvPr id="41" name="Cuadro de texto 2">
              <a:extLst>
                <a:ext uri="{FF2B5EF4-FFF2-40B4-BE49-F238E27FC236}">
                  <a16:creationId xmlns:a16="http://schemas.microsoft.com/office/drawing/2014/main" id="{A7F6FB3A-0D11-ABE1-3AA4-78502513B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7114" y="1410477"/>
              <a:ext cx="539519" cy="225255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 b="1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</a:pPr>
              <a:r>
                <a:rPr lang="es-CO" altLang="es-CO" sz="11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46,74</a:t>
              </a:r>
            </a:p>
          </p:txBody>
        </p:sp>
        <p:cxnSp>
          <p:nvCxnSpPr>
            <p:cNvPr id="42" name="20 Conector recto">
              <a:extLst>
                <a:ext uri="{FF2B5EF4-FFF2-40B4-BE49-F238E27FC236}">
                  <a16:creationId xmlns:a16="http://schemas.microsoft.com/office/drawing/2014/main" id="{FB87CE04-A4E4-D08C-9A47-48E5797E3F5C}"/>
                </a:ext>
              </a:extLst>
            </p:cNvPr>
            <p:cNvCxnSpPr/>
            <p:nvPr/>
          </p:nvCxnSpPr>
          <p:spPr>
            <a:xfrm flipH="1">
              <a:off x="6838950" y="1484313"/>
              <a:ext cx="1724025" cy="25400"/>
            </a:xfrm>
            <a:prstGeom prst="line">
              <a:avLst/>
            </a:prstGeom>
            <a:ln w="12700">
              <a:solidFill>
                <a:srgbClr val="00B0F0"/>
              </a:soli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uadro de texto 2">
              <a:extLst>
                <a:ext uri="{FF2B5EF4-FFF2-40B4-BE49-F238E27FC236}">
                  <a16:creationId xmlns:a16="http://schemas.microsoft.com/office/drawing/2014/main" id="{2211937A-227A-91D5-4AE9-5C77DD65F0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861" y="1202261"/>
              <a:ext cx="2182999" cy="248765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CACAO 8,5 ha; FRUTALES 0,50 ha</a:t>
              </a:r>
            </a:p>
          </p:txBody>
        </p:sp>
        <p:sp>
          <p:nvSpPr>
            <p:cNvPr id="44" name="Cuadro de texto 2">
              <a:extLst>
                <a:ext uri="{FF2B5EF4-FFF2-40B4-BE49-F238E27FC236}">
                  <a16:creationId xmlns:a16="http://schemas.microsoft.com/office/drawing/2014/main" id="{3EFF120F-835B-5087-4993-6D1237ED4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487" y="1562879"/>
              <a:ext cx="672509" cy="204928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 b="1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11,63</a:t>
              </a:r>
            </a:p>
          </p:txBody>
        </p:sp>
        <p:cxnSp>
          <p:nvCxnSpPr>
            <p:cNvPr id="45" name="20 Conector recto">
              <a:extLst>
                <a:ext uri="{FF2B5EF4-FFF2-40B4-BE49-F238E27FC236}">
                  <a16:creationId xmlns:a16="http://schemas.microsoft.com/office/drawing/2014/main" id="{AC31475E-E9D2-28B8-2F16-7091FF2FC203}"/>
                </a:ext>
              </a:extLst>
            </p:cNvPr>
            <p:cNvCxnSpPr/>
            <p:nvPr/>
          </p:nvCxnSpPr>
          <p:spPr>
            <a:xfrm flipH="1" flipV="1">
              <a:off x="4819650" y="2060575"/>
              <a:ext cx="1912938" cy="17463"/>
            </a:xfrm>
            <a:prstGeom prst="line">
              <a:avLst/>
            </a:prstGeom>
            <a:ln w="12700">
              <a:solidFill>
                <a:srgbClr val="00B0F0"/>
              </a:solidFill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uadro de texto 2">
              <a:extLst>
                <a:ext uri="{FF2B5EF4-FFF2-40B4-BE49-F238E27FC236}">
                  <a16:creationId xmlns:a16="http://schemas.microsoft.com/office/drawing/2014/main" id="{A5995F59-1CB7-6424-A74D-48EE68F01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7535" y="1763282"/>
              <a:ext cx="1251653" cy="234678"/>
            </a:xfrm>
            <a:prstGeom prst="rect">
              <a:avLst/>
            </a:prstGeom>
            <a:solidFill>
              <a:srgbClr val="FFFFFF">
                <a:alpha val="4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EPN – U. DOMEST.</a:t>
              </a:r>
            </a:p>
          </p:txBody>
        </p:sp>
        <p:sp>
          <p:nvSpPr>
            <p:cNvPr id="47" name="Cuadro de texto 2">
              <a:extLst>
                <a:ext uri="{FF2B5EF4-FFF2-40B4-BE49-F238E27FC236}">
                  <a16:creationId xmlns:a16="http://schemas.microsoft.com/office/drawing/2014/main" id="{88EF5F16-EF7A-CA85-7AAB-47C195FE3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6542" y="2152179"/>
              <a:ext cx="468082" cy="243493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 b="1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/>
                <a:t>800</a:t>
              </a:r>
            </a:p>
          </p:txBody>
        </p:sp>
        <p:cxnSp>
          <p:nvCxnSpPr>
            <p:cNvPr id="48" name="20 Conector recto">
              <a:extLst>
                <a:ext uri="{FF2B5EF4-FFF2-40B4-BE49-F238E27FC236}">
                  <a16:creationId xmlns:a16="http://schemas.microsoft.com/office/drawing/2014/main" id="{9453DE41-F3E8-6859-9207-5F8864EC553E}"/>
                </a:ext>
              </a:extLst>
            </p:cNvPr>
            <p:cNvCxnSpPr/>
            <p:nvPr/>
          </p:nvCxnSpPr>
          <p:spPr>
            <a:xfrm flipH="1">
              <a:off x="6804025" y="3213100"/>
              <a:ext cx="1974850" cy="17463"/>
            </a:xfrm>
            <a:prstGeom prst="line">
              <a:avLst/>
            </a:prstGeom>
            <a:ln w="12700">
              <a:solidFill>
                <a:srgbClr val="00B0F0"/>
              </a:soli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uadro de texto 2">
              <a:extLst>
                <a:ext uri="{FF2B5EF4-FFF2-40B4-BE49-F238E27FC236}">
                  <a16:creationId xmlns:a16="http://schemas.microsoft.com/office/drawing/2014/main" id="{C585EC92-96A0-23BA-2191-664CAD1DD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4650" y="1995789"/>
              <a:ext cx="1972474" cy="1147726"/>
            </a:xfrm>
            <a:prstGeom prst="rect">
              <a:avLst/>
            </a:prstGeom>
            <a:solidFill>
              <a:srgbClr val="FFFFFF">
                <a:alpha val="2858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pPr>
                <a:lnSpc>
                  <a:spcPct val="100000"/>
                </a:lnSpc>
              </a:pPr>
              <a:endParaRPr lang="es-CO" altLang="es-CO" dirty="0">
                <a:highlight>
                  <a:srgbClr val="FFFF00"/>
                </a:highlight>
              </a:endParaRPr>
            </a:p>
            <a:p>
              <a:pPr algn="just">
                <a:lnSpc>
                  <a:spcPct val="100000"/>
                </a:lnSpc>
              </a:pPr>
              <a:r>
                <a:rPr lang="es-CO" altLang="es-CO" dirty="0"/>
                <a:t>PASTOS 95,5 ha; </a:t>
              </a:r>
              <a:r>
                <a:rPr lang="es-CO" altLang="es-CO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ARROZ: 55 ha; </a:t>
              </a:r>
              <a:r>
                <a:rPr lang="es-CO" altLang="es-CO" dirty="0"/>
                <a:t>CACAO 12 ha; </a:t>
              </a:r>
              <a:r>
                <a:rPr lang="es-CO" altLang="es-CO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ACUICULTURA: 20774 m2; PECUARIO: 1308 </a:t>
              </a:r>
              <a:r>
                <a:rPr lang="es-CO" altLang="es-CO" sz="1100" dirty="0" err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Cab</a:t>
              </a:r>
              <a:r>
                <a:rPr lang="es-CO" altLang="es-CO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; DOMESTICO: 1182 Hab; RECREACIONAL : 0,0034</a:t>
              </a:r>
              <a:endParaRPr lang="es-CO" altLang="es-CO" dirty="0"/>
            </a:p>
          </p:txBody>
        </p:sp>
        <p:sp>
          <p:nvSpPr>
            <p:cNvPr id="50" name="Cuadro de texto 2">
              <a:extLst>
                <a:ext uri="{FF2B5EF4-FFF2-40B4-BE49-F238E27FC236}">
                  <a16:creationId xmlns:a16="http://schemas.microsoft.com/office/drawing/2014/main" id="{BA681977-9876-275D-3E41-546F2FB758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48488" y="3304705"/>
              <a:ext cx="672509" cy="215900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 b="1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137,49</a:t>
              </a:r>
            </a:p>
          </p:txBody>
        </p:sp>
        <p:sp>
          <p:nvSpPr>
            <p:cNvPr id="52" name="Cuadro de texto 2">
              <a:extLst>
                <a:ext uri="{FF2B5EF4-FFF2-40B4-BE49-F238E27FC236}">
                  <a16:creationId xmlns:a16="http://schemas.microsoft.com/office/drawing/2014/main" id="{58ADB37D-31DA-15E3-FB1C-D313DFA438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0643" y="3807941"/>
              <a:ext cx="683981" cy="260957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 b="1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178,05</a:t>
              </a:r>
            </a:p>
          </p:txBody>
        </p:sp>
        <p:sp>
          <p:nvSpPr>
            <p:cNvPr id="53" name="Cuadro de texto 2">
              <a:extLst>
                <a:ext uri="{FF2B5EF4-FFF2-40B4-BE49-F238E27FC236}">
                  <a16:creationId xmlns:a16="http://schemas.microsoft.com/office/drawing/2014/main" id="{D1188B17-ECD6-0102-F7C5-3E2C0B064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9861" y="4110396"/>
              <a:ext cx="1254013" cy="210667"/>
            </a:xfrm>
            <a:prstGeom prst="rect">
              <a:avLst/>
            </a:prstGeom>
            <a:solidFill>
              <a:srgbClr val="FFFFFF">
                <a:alpha val="2858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EPN – U. DOMEST.</a:t>
              </a:r>
            </a:p>
          </p:txBody>
        </p:sp>
        <p:cxnSp>
          <p:nvCxnSpPr>
            <p:cNvPr id="54" name="20 Conector recto">
              <a:extLst>
                <a:ext uri="{FF2B5EF4-FFF2-40B4-BE49-F238E27FC236}">
                  <a16:creationId xmlns:a16="http://schemas.microsoft.com/office/drawing/2014/main" id="{5B44656A-A6B8-5910-420E-3652667D08F7}"/>
                </a:ext>
              </a:extLst>
            </p:cNvPr>
            <p:cNvCxnSpPr/>
            <p:nvPr/>
          </p:nvCxnSpPr>
          <p:spPr>
            <a:xfrm flipH="1">
              <a:off x="6804025" y="4365625"/>
              <a:ext cx="1831975" cy="17463"/>
            </a:xfrm>
            <a:prstGeom prst="line">
              <a:avLst/>
            </a:prstGeom>
            <a:ln w="12700">
              <a:solidFill>
                <a:srgbClr val="00B0F0"/>
              </a:solidFill>
              <a:headEnd type="diamond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Cuadro de texto 2">
              <a:extLst>
                <a:ext uri="{FF2B5EF4-FFF2-40B4-BE49-F238E27FC236}">
                  <a16:creationId xmlns:a16="http://schemas.microsoft.com/office/drawing/2014/main" id="{1F419E85-FBBE-B2F2-01E7-879E5FC17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7249" y="4432516"/>
              <a:ext cx="444598" cy="257916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 b="1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900</a:t>
              </a:r>
            </a:p>
          </p:txBody>
        </p:sp>
        <p:cxnSp>
          <p:nvCxnSpPr>
            <p:cNvPr id="56" name="26 Conector recto">
              <a:extLst>
                <a:ext uri="{FF2B5EF4-FFF2-40B4-BE49-F238E27FC236}">
                  <a16:creationId xmlns:a16="http://schemas.microsoft.com/office/drawing/2014/main" id="{1D2B2625-538A-80CC-A7C3-4CF75DBFDFC7}"/>
                </a:ext>
              </a:extLst>
            </p:cNvPr>
            <p:cNvCxnSpPr/>
            <p:nvPr/>
          </p:nvCxnSpPr>
          <p:spPr>
            <a:xfrm flipH="1" flipV="1">
              <a:off x="4962525" y="5157788"/>
              <a:ext cx="1806575" cy="7937"/>
            </a:xfrm>
            <a:prstGeom prst="line">
              <a:avLst/>
            </a:prstGeom>
            <a:ln w="12700">
              <a:solidFill>
                <a:srgbClr val="00B0F0"/>
              </a:solidFill>
              <a:headEnd type="none" w="lg" len="lg"/>
              <a:tailEnd type="diamond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Cuadro de texto 2">
              <a:extLst>
                <a:ext uri="{FF2B5EF4-FFF2-40B4-BE49-F238E27FC236}">
                  <a16:creationId xmlns:a16="http://schemas.microsoft.com/office/drawing/2014/main" id="{B9806F18-4DB4-6BE6-DDFA-EE7BCBD341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9499" y="5156219"/>
              <a:ext cx="597482" cy="238260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 b="1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189,91</a:t>
              </a:r>
            </a:p>
          </p:txBody>
        </p:sp>
        <p:sp>
          <p:nvSpPr>
            <p:cNvPr id="60" name="Cuadro de texto 2">
              <a:extLst>
                <a:ext uri="{FF2B5EF4-FFF2-40B4-BE49-F238E27FC236}">
                  <a16:creationId xmlns:a16="http://schemas.microsoft.com/office/drawing/2014/main" id="{8595254F-E1E9-671F-14E1-11CDFE339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6542" y="6063184"/>
              <a:ext cx="537158" cy="297695"/>
            </a:xfrm>
            <a:prstGeom prst="rect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s-CO"/>
              </a:defPPr>
              <a:lvl1pPr algn="r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 sz="1100" b="1">
                  <a:latin typeface="Calibri" pitchFamily="34" charset="0"/>
                  <a:ea typeface="Calibri" pitchFamily="34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latin typeface="Tw Cen MT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latin typeface="Tw Cen MT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latin typeface="Tw Cen MT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latin typeface="Tw Cen MT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latin typeface="Tw Cen MT" pitchFamily="34" charset="0"/>
                </a:defRPr>
              </a:lvl9pPr>
            </a:lstStyle>
            <a:p>
              <a:r>
                <a:rPr lang="es-CO" altLang="es-CO" dirty="0"/>
                <a:t>36,66</a:t>
              </a:r>
            </a:p>
          </p:txBody>
        </p:sp>
        <p:pic>
          <p:nvPicPr>
            <p:cNvPr id="62" name="Picture 3" descr="C:\Program Files\Microsoft Office\MEDIA\CAGCAT10\j0293828.wmf">
              <a:extLst>
                <a:ext uri="{FF2B5EF4-FFF2-40B4-BE49-F238E27FC236}">
                  <a16:creationId xmlns:a16="http://schemas.microsoft.com/office/drawing/2014/main" id="{6B2EFB0B-03F9-01D1-17E7-D4DFBC572F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4953" y="12270"/>
              <a:ext cx="882650" cy="928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2 Elipse">
              <a:extLst>
                <a:ext uri="{FF2B5EF4-FFF2-40B4-BE49-F238E27FC236}">
                  <a16:creationId xmlns:a16="http://schemas.microsoft.com/office/drawing/2014/main" id="{4B78ED4E-9EC2-F60A-F08F-8037F3EA547D}"/>
                </a:ext>
              </a:extLst>
            </p:cNvPr>
            <p:cNvSpPr/>
            <p:nvPr/>
          </p:nvSpPr>
          <p:spPr>
            <a:xfrm>
              <a:off x="6431482" y="6082545"/>
              <a:ext cx="2055724" cy="6286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5000"/>
                </a:lnSpc>
              </a:pPr>
              <a:r>
                <a:rPr lang="es-CO" sz="1600" b="1" dirty="0">
                  <a:ln w="9525" cap="rnd" cmpd="sng" algn="ctr">
                    <a:noFill/>
                    <a:prstDash val="solid"/>
                    <a:bevel/>
                  </a:ln>
                  <a:solidFill>
                    <a:schemeClr val="tx1"/>
                  </a:solidFill>
                  <a:cs typeface="Times New Roman"/>
                </a:rPr>
                <a:t>Q.E: 368 LPS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804A6EAB-AFC0-87D3-1628-692EA92388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23" b="89989" l="10000" r="90000">
                        <a14:foregroundMark x1="49457" y1="8923" x2="49457" y2="8923"/>
                      </a14:backgroundRemoval>
                    </a14:imgEffect>
                  </a14:imgLayer>
                </a14:imgProps>
              </a:ext>
            </a:extLst>
          </a:blip>
          <a:srcRect l="9997" t="4549" r="7203" b="13649"/>
          <a:stretch/>
        </p:blipFill>
        <p:spPr>
          <a:xfrm>
            <a:off x="2496653" y="-24067"/>
            <a:ext cx="1256667" cy="1240166"/>
          </a:xfrm>
          <a:prstGeom prst="rect">
            <a:avLst/>
          </a:prstGeom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BBA5D03A-2740-8529-E098-C30B2151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7" y="2682962"/>
            <a:ext cx="2025766" cy="1008062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ALTERNOS AL ARROZ : 11 ha; PASTOS 22,50 ha; FRUTALES: 2, 5 ha; PECUARIO; 340 </a:t>
            </a:r>
            <a:r>
              <a:rPr lang="es-CO" altLang="es-CO" sz="11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Cab</a:t>
            </a: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; DOMESTICO: 42 Hab. USO</a:t>
            </a:r>
          </a:p>
        </p:txBody>
      </p:sp>
      <p:sp>
        <p:nvSpPr>
          <p:cNvPr id="61" name="Cuadro de texto 2">
            <a:extLst>
              <a:ext uri="{FF2B5EF4-FFF2-40B4-BE49-F238E27FC236}">
                <a16:creationId xmlns:a16="http://schemas.microsoft.com/office/drawing/2014/main" id="{44165692-6061-F988-1D87-BB460ABA0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626" y="4372682"/>
            <a:ext cx="2025766" cy="1008062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ALTERNOS AL ARROZ 22 ha; PASTOS 14 h; CACAO 4 ha; PECUARIO 142 </a:t>
            </a:r>
            <a:r>
              <a:rPr lang="es-CO" altLang="es-CO" sz="11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Cab</a:t>
            </a: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; U. DOMEST. 10; AGOS 6,05; FRUTALES </a:t>
            </a:r>
          </a:p>
        </p:txBody>
      </p:sp>
      <p:sp>
        <p:nvSpPr>
          <p:cNvPr id="64" name="Cuadro de texto 2">
            <a:extLst>
              <a:ext uri="{FF2B5EF4-FFF2-40B4-BE49-F238E27FC236}">
                <a16:creationId xmlns:a16="http://schemas.microsoft.com/office/drawing/2014/main" id="{C274DC4C-43BE-2536-AD03-A06AA3912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8884" y="4315349"/>
            <a:ext cx="2025766" cy="1008062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ARROZ 77 ha; PASTOS 34 h; CACAO 4 ha; PECUARIO 142 </a:t>
            </a:r>
            <a:r>
              <a:rPr lang="es-CO" altLang="es-CO" sz="11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Cab</a:t>
            </a: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; U. DOMEST. 10; AGOS 6,05; FRUTALES </a:t>
            </a:r>
          </a:p>
        </p:txBody>
      </p:sp>
      <p:sp>
        <p:nvSpPr>
          <p:cNvPr id="66" name="Cuadro de texto 2">
            <a:extLst>
              <a:ext uri="{FF2B5EF4-FFF2-40B4-BE49-F238E27FC236}">
                <a16:creationId xmlns:a16="http://schemas.microsoft.com/office/drawing/2014/main" id="{0B2C3C19-51B1-8686-B5AC-6B6325B16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40" y="5439682"/>
            <a:ext cx="2025766" cy="623502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ALTERNOS AL ARROZ 11 ha; PASTOS 5 ha; PECUARIO 5 </a:t>
            </a:r>
            <a:r>
              <a:rPr lang="es-CO" altLang="es-CO" sz="11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Cab</a:t>
            </a: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; U. DOMEST. 10; LAGOS 80 M2; U.INDUSTIAL; 2,10 </a:t>
            </a:r>
            <a:r>
              <a:rPr lang="es-CO" altLang="es-CO" sz="11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lps</a:t>
            </a: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7" name="Cuadro de texto 2">
            <a:extLst>
              <a:ext uri="{FF2B5EF4-FFF2-40B4-BE49-F238E27FC236}">
                <a16:creationId xmlns:a16="http://schemas.microsoft.com/office/drawing/2014/main" id="{BA7DF696-D37F-5059-A5C2-5704AE4AB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083" y="5331881"/>
            <a:ext cx="2025766" cy="751021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ARROZ 15 ha; PASTOS 5 ha; PECUARIO 5 </a:t>
            </a:r>
            <a:r>
              <a:rPr lang="es-CO" altLang="es-CO" sz="11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Cab</a:t>
            </a: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; U. DOMEST. 10; LAGOS 80 M2; U.INDUSTIAL; 2,10 </a:t>
            </a:r>
            <a:r>
              <a:rPr lang="es-CO" altLang="es-CO" sz="11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lps</a:t>
            </a: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32D25F3B-5491-7653-2E3A-6B995752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5918" y="2855905"/>
            <a:ext cx="2025766" cy="1008062"/>
          </a:xfrm>
          <a:prstGeom prst="rect">
            <a:avLst/>
          </a:prstGeom>
          <a:solidFill>
            <a:srgbClr val="FFFFFF">
              <a:alpha val="3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ALTERNOS AL ARROZ : 11 ha ; PASTOS 71,5; FRUTALES: 2, 5 ha; PECUARIO; 340 </a:t>
            </a:r>
            <a:r>
              <a:rPr lang="es-CO" altLang="es-CO" sz="11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Cab</a:t>
            </a:r>
            <a:r>
              <a:rPr lang="es-CO" altLang="es-CO" sz="11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; DOMESTICO: 1182 Hab.</a:t>
            </a:r>
            <a:endParaRPr lang="es-CO" altLang="es-CO" sz="1100" dirty="0">
              <a:highlight>
                <a:srgbClr val="FFFF00"/>
              </a:highlight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94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04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0,768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0,717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1,623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0,317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2,391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1,034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80C99A7-9144-5C21-2C5F-45113E0FD8A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A66E57-061C-173B-FE2B-E63BA4A42E1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FE17F3B8-1798-A3F2-D4E8-2A42A0259BB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2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D2841-D2D9-20C8-3010-EA110802B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070869B-C405-4EB7-E897-A4B1D2BDE1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FAA2D92-4C00-A86C-47D5-1719F82F824D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B093EA-9253-9D40-4805-E21E38BE9FD0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07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E68813B9-5E01-037D-283E-4262BBDC5070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27DB8F22-606A-1D0C-DD26-15E50550379A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B38F0356-204F-8EA4-7C14-B96D8492E4BC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F6FCC312-D875-E91B-E605-D10C0A06828A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8009062C-E5FD-F7E4-4B7A-310EE9DBF02F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E711D910-FA73-0EFD-91BB-BB9815F41CC3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0EFBECD2-2AB3-53D6-353A-DB143B099200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0,337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A54B819-C306-A4D1-D0A4-456C09FA974E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BDE22928-510E-CFB4-5271-588F944DC001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B8A4648C-40BB-AB27-EFC2-7380C76F134C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5073E020-1F28-E365-82CE-A71071CDA8D4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B682FC44-594C-58E3-B8C4-0FD569690672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3B14478-3DBE-EB83-E479-9C860AA70BEF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95CCA810-E0D7-61C5-1DC8-8B3A917F0B1D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CC3F4DE6-2920-C938-D00C-8DC6153DFE6D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80FB5425-C06C-BC2B-073E-D71C7EF5058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0,635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E8A802B9-23B5-AD5B-84AE-31F12AA6798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71A47BE4-260C-FCEA-EB80-78E0E15F7211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A63393A2-01D0-A106-5544-FEA9DE23E067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1,614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93F9B0E5-28A6-30D9-0D96-29073BC1F304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890FD724-52B4-10F2-A343-DDE8BAAF1346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C3C444B-858D-7AA4-236A-0BCDBA873CEE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EA1B0814-4117-E1A1-4B89-47F5B6931CA0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E0DBEE78-C544-25CB-0A2C-D7CD68530C7F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435586FE-447D-10BC-37BB-46BA8C0F3536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85996577-7234-D740-B7B8-B4CD0F68851C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0,291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D404C9FD-85BC-038B-CF00-C5A83B8C3E7F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1,951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18B0DB51-F097-466E-95D3-D4323A09797F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99A8C6E-180B-ED88-378C-6A28BE17EF0E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CBB4E49-1CB2-4089-57BE-4E2127E7BE76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2F2B9682-575A-B676-213B-DDE224846519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0,926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7E7EC17-8138-9CB2-65F6-5AFEFC6408D3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EC744852-C47E-26B8-2FA2-7CB953453EFA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1D146215-D9E6-EDAA-28CA-C7FA74B38B9A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EADDEE82-505B-BCEC-31E5-DAF484CF300F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AE188975-21C0-833F-189E-09349E0CFFD0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72CBEE57-26A5-1143-B0B5-FDEECC4ECA75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32729B04-3DCE-8828-A5B8-B7D839EA2E62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E18DE04-BD61-84F3-5479-224078F2B37F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0C341F11-14E5-3C7C-CE5D-226362906B51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6B8A2D15-625C-9ABA-329E-F4BEC9336E4B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4B60C2-35EF-68DE-BB9B-3C4D078C197D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71CFD5C4-7B70-FB5D-ED69-AA8119608C6A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724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782A3-D103-20BF-41C7-4CE133A2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B50ED1-8D05-1D2F-C776-9E7D493991D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EF95669-E01A-9777-63E2-CF70876C640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2967DA-4508-D794-0D5E-B59EDC3F10FD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10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46F369E9-7F9C-267A-FD1A-5B1A9A5D0343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4C6579DD-A6E9-D9D4-93F8-D30CE1F6E2AF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F94902F8-EB37-F356-4ECD-21B669019C2F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AECDA293-351E-7CB8-86BE-95166C1E7818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CF32D05D-03C7-F68B-5268-EDCEDCF5EAAE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F2A2B966-1B06-9286-FD3B-63CA539EF004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743D54EE-32B9-E5E7-3321-7C8AEA40493B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1,119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6261D3B2-AA7B-9C68-E122-CFAB439E6293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B3158B44-EA54-09CE-9021-5A0AC08CCDC9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468A93B7-9B02-A5EE-102D-1ED34607007D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6F6063C0-95AC-F39D-60E8-C32D066DE68F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7844AE8E-5426-C1EA-CDE2-288D6F930FC2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031B9938-6F84-7DCD-A555-2796A8FC46F6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1C1E6233-F8E5-B271-75F0-B3F1C296D7B8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E4238D9B-418D-B0CE-9486-64CB9A356996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B329C276-F073-E5EB-5C0F-525F56A5A101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</a:t>
            </a:r>
            <a:r>
              <a:rPr lang="es-CO" sz="1400" b="1"/>
              <a:t>= 0,652 </a:t>
            </a:r>
            <a:r>
              <a:rPr lang="es-CO" sz="1400" b="1" dirty="0"/>
              <a:t>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CF3AB551-FE77-A696-4394-FD6F7DBB5A93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FCAEDF7C-23C2-DEBA-1D7D-2231778488CA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95195439-4761-05DD-21E9-0E1B76052971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1,339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59F1DCF2-E594-6E6D-4050-93ABF6DD22E8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74B0BFA4-2A90-5956-97E7-FE6349BD172C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B6352B79-3F95-0A78-C6F3-FC204DCE581B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CCABCA9A-1805-F0DC-0540-5F682D84331F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94ADB177-5553-DCCB-851A-F557F640A099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380DABD8-1169-6AE5-B855-89EAB499896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4CD548AD-F792-41E0-E97C-0CF4A808919B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0,640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AB4A1E37-6B64-E497-DD7D-6ABD60F0C069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2,458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7575B075-0D60-3820-0F07-2866A2D11EC3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C9752C5-A690-D4B7-46B3-633DB7F0575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71D0BD-F170-7F6D-9F53-96A065B8C6FE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188DD76-DDCF-5DEF-2712-8FC03B599E82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1,292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B724FB9-B511-5166-E974-B5D2BB61EE20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8D5F585E-5FA1-9D62-5E87-F7B8D5E8A98A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9BDE498E-D2B7-4019-4C3D-5C6A0FB2B7C4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3D1E9743-A78A-55B3-B1FC-3E4F5CF9CE6E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1E3D4DE2-5767-8F33-D672-E07E6D2B2BFC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C30EBAD-773E-B210-E683-B26DB14F4188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29934204-887D-A3D3-914E-100306A50CDB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95F097D2-E263-0346-64AA-9EA0F51F8BC0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89D34870-797F-81E5-938C-7C824AC70804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8600DE0-38D8-69DD-1022-56C7A344BF01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42F4771-77EC-9CB3-7446-20442D9DBA8F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5BC8A95B-F6F4-509D-C9A6-007BCF2D3BC6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559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CD5DE-B0A3-ED16-5988-78CC761AA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58F057D-B74F-3BA2-5203-DE32044D9F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602C864-F8F8-150E-A336-C11E13334F88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6A3BE11-3E3F-2646-9262-6941AA47C847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12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6E1C94C3-27E3-BE54-CD6F-5A88E81B907B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B3D7B01D-BD42-F7E5-A439-900A772F847A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36F224E1-2A7B-8025-F4EB-C5FDF46D01DA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F85F037D-A89D-B19E-3B92-DA8989613537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718EA6C8-5477-5033-AD1F-1C26131F683B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488F49C9-BA43-EC65-5C16-924BE9EC476E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9AE93F1A-19BF-84C3-CE66-A8378EE4F1A9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0,530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92B9753A-0636-F76A-2879-9BC2B16E0BE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2EC3B474-812E-EC51-5C27-EB9992A647A7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08A3A063-D199-D0F2-52EE-F18D831D2427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DEF29D01-6FF7-6BE5-F5AC-E88874079736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402DF5F5-FA73-9CC1-6111-6F7CA8D44AC8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B325926B-FAAF-B4AC-1671-306B29B10C22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9125AE66-7C2D-86D2-1A08-24AFA85C7FA9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B22FD782-782F-0E05-85D2-65CA5B4A0AC0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DF459250-4AB3-EBC3-C7C3-B912B97E3C04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</a:t>
            </a:r>
            <a:r>
              <a:rPr lang="es-CO" sz="1400" b="1"/>
              <a:t>= 0,690 </a:t>
            </a:r>
            <a:r>
              <a:rPr lang="es-CO" sz="1400" b="1" dirty="0"/>
              <a:t>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8D03C00F-4BCF-926B-4035-50E21E4FACD9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DBB6828B-5478-B90D-B6ED-E38AAA0C931E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9EB0E259-0029-5715-92FC-5DD281721666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1,342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6957CFB2-B977-C85E-A490-7A64575CD6B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C2BC957A-2A29-7733-B181-0FD0078B2117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B76F87C0-F960-A89B-9388-BD6727F43EBE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6FCAFD78-EA25-B3E5-CCAD-2F28B9876A95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4397BC6D-7160-51DC-B7BB-DAE989E847A7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356673F-5903-7897-9084-BB89899E030C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22B94934-F63C-E875-C217-F5AB41F97042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0,379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2C56CF45-8BB6-9A44-F1DA-CBAB274F48DD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1,872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87813C1D-BB2C-8461-AA05-032CE08865BD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8DAB379-AE82-76A6-5EFA-FF5A12E942D5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0E9F30D7-2B60-2435-60AF-78DD65748B75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5B530B45-6119-7BDF-D450-2B74F397B9D4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1,039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F1E6945-AFF6-6920-2211-95148773559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5AE2B99F-04AA-CBCA-75A9-06DA229290E5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198C10A2-36F1-C227-470A-5C68013E9503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E89A1213-AE30-5282-AB40-48A1658C4742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EC58AB60-3C33-E13A-B3DF-B7187FFB9C2F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C43F7023-419D-5852-7F6C-865B9C0F21FF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11D13BDC-3C2D-5609-0640-C0544130F221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80BEA0C5-21C5-3F82-3B8D-36C9D84B54A1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7208BC2F-B8E2-ABE8-8DDC-A7D106E72244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7C36EDC1-A036-E8F8-290D-D2EA2D4F2CF5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14D3D87-215D-5EB6-11BF-EC4734769092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1DF2B3DD-B798-F075-7BFA-42B44E0CDC6B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733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C87AA-E9CF-7254-B3B7-FCEDCDA4F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B3C1F4-0DB3-820E-E8E0-CFF8E37EF9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AE8656E-1D71-90C2-5660-72985E46873E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93C8BF-3F56-6C4A-5D50-FC5AF368AA97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15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0BFC5598-DA00-B93C-3735-2265CB7668E6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8FD0FFB1-9369-3DBA-9CD6-D73EE180BCF2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A5295300-8F4F-8D6B-2D2A-8BEDA5DA6AE3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CF65181D-68D8-7703-DA50-32BCE0033752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BC5D07FF-09CF-F744-D255-0E07456421A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ABBC8AD6-8A80-7287-D96F-999E24EEE6E8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3A120BB8-44C6-5329-54E4-5B1BF58B6ECE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0,671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E89E1B97-D115-1938-840B-E7AA07072ABD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E6541BCC-4AA0-4FAA-FFF5-D7E88BBE6C8A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B7D18F5E-92A7-16B5-6F4A-EC1F60B4B028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92F5A774-6491-226B-BDFA-79D651340E71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3E60B90D-6210-68EB-4DB2-B4B2527C63A8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03D43813-635B-8EDB-DB58-C95E51F803C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B39DEB47-531F-FAA2-DFEC-CF49FBCC4163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ED543CD-AF97-C2FA-8C99-83034374D081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1429FA31-4F44-2A54-01A0-006FA8D56E8D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0,939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D7FDFBAE-32B9-6877-EBD5-2E275DE5D1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C3367020-6D8B-8918-9801-CCB11330F148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63B9B4B5-14A4-1351-E63F-7033859C14DC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1,316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143A3BF1-3841-5B57-3E1D-59CA03BDBD79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8F2D3881-CDC5-6067-ABD4-DBA3177CDE91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EE76B930-7BAD-C1DC-1381-C5C538CE56DB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AF54B897-C574-A4F8-6F48-31E8AE71EB9D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42EE7FAC-39F9-754C-144F-CCC5E8621D8F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B3969F9-0EE8-9E3F-5609-AC4645E8A6E3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6745977-7F8F-B86D-40FB-A418A66A90A5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0,298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FF871199-EE73-A5E8-8761-ACDD9FA8A4AD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1,987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E254ED48-EB78-38D0-B3A4-486F6944EC22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3B4FBE2B-D7EB-29DC-206A-08387CECD5FB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2841C695-A90F-C5E7-6400-6DE97C52884E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A73FFB6D-990A-275C-0E18-C6E092E24510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1,237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0A5E50F8-EB9E-A859-E48E-18F883852F74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FE7E5918-9096-EB87-B029-A745CF9EB2CA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3987B648-4EF5-379D-C5E6-A8C5A5746500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3C0336D6-C81A-0915-C1B8-2013F579D16D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8F232D73-2C76-5AA6-A6C8-EDF01018741C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0490F75-50ED-889B-85A2-DCAF4CFEFBCA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597EA46E-1443-5DCD-2DBA-D99997777662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05AFAB8F-35FB-273F-A9F7-33E04E37DBF8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EF6CB6A8-36F6-B3E2-E3B0-4C7A1B9AB266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6C3CFF5-221A-E188-6036-EC5CE8108FB1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1B61E5-6332-0AB6-76E4-1C8BCA0A12AC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B239F445-E90E-5A35-5A5B-A8D5FB1BFC1B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122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48ABC-5A3C-B1A0-2B34-6AA1C7936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BEDEFC-F3F5-2393-1D51-511303823A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C0AA310-2CBD-F0A7-74AB-90A8178F7791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0E9151-0FD5-6769-407C-74AEC9124869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18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E96858D3-920F-CF23-7C6F-18BEBE4F5CA5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5FD72609-4E40-5179-3701-95A9F94082A2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FAF63880-D7CC-B1DA-2772-CEC4867C7633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9DB8D74E-D715-E8B5-813E-5783990E5950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6BDD291A-0558-1154-32C9-A9614DEB2D14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0572EE-C94C-7328-312B-40DD9B3321D2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5ED46E88-C7FD-765B-3196-37910C5482A7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0,783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42F0CCDA-AD94-41EC-0CF2-E9C9E290B14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891AB8BD-B853-71F3-7C49-946CF3F58C8B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20DD87C3-AE9F-A5FD-5531-B95358EE268C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FD443140-BB29-F4FA-90BD-4A20E02A60AA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154F583C-6F1D-DDD4-B235-877AA05CAD7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19E0DDF9-DC26-7602-3857-72798CE885C6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98DFD4A0-E215-A502-F7CD-781CD9C1DE5C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D66AB70F-9C24-D852-3490-A21BE0BA0BFB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0D2E47C-8475-8F57-E223-4B6ADC084C3B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</a:t>
            </a:r>
            <a:r>
              <a:rPr lang="es-CO" sz="1400" b="1"/>
              <a:t>= 0,854 </a:t>
            </a:r>
            <a:r>
              <a:rPr lang="es-CO" sz="1400" b="1" dirty="0"/>
              <a:t>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0B114EF0-C663-8839-D641-3E7D7924ECE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722A19FD-95E6-9BB8-1F7B-3DBAC1147315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2259F60D-9361-117E-A22D-98A8A0CD6A3A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1,153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5F49DC6A-5A1C-DD03-B0AC-10D4975BAF43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30E37AB3-8F43-1792-D516-38128D5C7BFC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7A335CB9-3FE1-0D05-4C7F-5E28D398F0CE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7313C1EC-A2C0-90D1-4DF8-45F6B4970A84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8932E940-0AAA-7818-571D-D2389CAA4936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6EE27C66-6E30-E139-722F-FB2C87116912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D968C049-A9EB-8C6E-F532-328CFCAF4B2A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0,321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A432D25C-442A-0B14-F3E9-D10967A28CE4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1,936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FFBE40F5-5FCD-8B5E-447D-A15E2BC67208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46B114DF-AD6B-BFFE-C524-8772F52992EE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F3A9CE3-49CE-0428-A912-841888B85302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DC568E9E-0769-3E49-1E5C-05984D403B89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1,175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D4F871E-5727-45B3-B310-E38454ABD71F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F75E7009-9EFB-AAED-C105-1BE3A3A01A14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92AFE640-5095-0A75-9312-A80DE34ED91C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DB28AF13-10EB-024B-0F9B-921EA2931F46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EF3562F6-4BE0-A9A7-E16F-A40313A15C2D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272F1F45-E14C-F4D5-6879-3F1048703F2E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6BE425A5-2D90-C8DF-9046-38DF63D498A1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617ED02C-5F8C-761D-3D67-28245E0E2AFC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2017040C-BC07-E43C-FE0F-862FC6E8B78F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4DF030F-48A8-128C-18B3-165D8D4C8BE1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5EFD245-B1EA-7AE4-28D9-89E270753715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AF8D145A-40D3-6367-2297-7500F581B51D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14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0001F-495E-8A24-5851-2BB7FF7F9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767FC00-E050-7D91-E716-68068311AE1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2F6C828-9294-90E2-E0D1-DC29A3A04219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E2FBB7-2E03-43E2-F156-0BA7BD8D2EBD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21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E82A0A44-9E7E-5EE3-A5A3-8D81DFF152B0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91088CF1-BD67-D96F-35B5-EC94AD212AF7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9D265ED5-2488-AE16-2442-595FB61FDD33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AFEBC5FC-959A-6ADA-1A0B-AFD86E4DA11A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E1577F10-67E6-2FD7-8706-2B01DE7D4B33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2E5A2808-BB6B-035B-8FE4-790D2325D951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6862D0C6-98FF-87F9-13AC-B000A03CBA68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1,083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CFCBC432-C058-1743-8D25-8B1B19C2AE8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386B240D-2C58-B090-C89B-B52D5C03A366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D274615B-6DA1-B663-1C30-E5B4464DA17C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E537E2E1-E52F-9692-FEA2-E28513E8CA0F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A6D97C62-99DA-59B0-4F5E-2D7BCFC0A6E6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46BDA224-1685-5B33-F347-F6BE9F75C563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0CCAB497-3D0E-D6F0-3E3D-B34E7E7BC4A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F7150DB1-921F-A545-1A8A-2F954B1ED1F8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183228E4-1249-AB7B-E02B-AE120C4A75F6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</a:t>
            </a:r>
            <a:r>
              <a:rPr lang="es-CO" sz="1400" b="1"/>
              <a:t>= 0,819 </a:t>
            </a:r>
            <a:r>
              <a:rPr lang="es-CO" sz="1400" b="1" dirty="0"/>
              <a:t>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56B4C9A1-8A7A-0209-BE95-B6E5A7CBF64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BB2B5D21-A2EA-E4B8-E8B5-041B216D8BA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05CC10F5-36D8-746A-2E47-751C04574F2D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1,013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72738ECD-F327-060E-D5E1-04E17BF907D9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840DE3E9-92BE-B0EC-2A10-AD7AA991385F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CC29E247-AF1C-FDF7-CE7A-70F9B343760D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6E87F144-8F4F-C618-7A41-D7BFDBF5D56E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E53CFCE8-8E49-2DF9-A958-0FCD08144412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256CCFF1-EBFD-622F-CC89-495832B555D0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742133BC-0A4F-5EC1-5D58-BEC16F6DE5C6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0,600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ADFEEA46-F4F6-A9B8-2A20-5C0F7A81070C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2,096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B57D8A0B-94D0-A14D-C6B8-E90A7558C9D3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1EEACEC7-2141-1DCC-8B50-ABFE42B07D6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01CE502-C53A-E2A8-C74E-5D74E2CFFFFA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74C880A5-D466-B6BE-07B4-AF8202360888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1,419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AB292C4E-6476-D0A5-D89B-D4675E0AAB11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779AA8B2-D05B-59D0-6211-7A5506530342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7BA2867-647C-D623-F379-CA23615F026E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5D294CC1-3EDD-4B35-F10A-1CCC150E5FFD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B8B36C08-CCDD-37C0-D69B-C0847CC3A2C4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AA519193-7A07-6A5B-B809-CD8897619D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4EEF92A4-04F0-1692-6DC9-AB0CE60FE935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F7EFEC10-673E-C87F-01D1-CD699FFA3BB2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0F6B7A9D-3877-7840-5E8D-6C5720A17693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5BC62B2A-07F2-07A0-CD3C-35973218EB45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793E3C2-B631-7BBC-FE13-BD3353E5FE35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3BFA857D-783A-10F9-7BC6-AD19ACFEE12F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6821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4E4A1-B800-6A11-4AA9-1AFF1E817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FB118A-23A6-90A6-2ED8-4445949E92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34EF262-0EB2-A310-A3AE-49F8F5260D9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150DB8B-E4E5-A69E-1472-2BE416C94AB4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25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8CF3B4AD-0190-8AF2-9171-0D1C02E2F531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2CFD36AC-C3DD-68D4-1AE6-C07F6999A694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A2C54CA3-F5E3-7BDE-6D4E-718B89DA7F1B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4655ED75-9E83-8039-FA17-BE290DA4DBC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43BD74CB-FF69-B905-B6F9-272E6C99C922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7F6F6C06-3B82-78A1-96FC-EAE0FF69EBDB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EDE89FFE-2D29-1EBF-0CF6-96BF438B0E94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0,748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EA0F0BDD-8B6D-5A6A-BECF-DB3E7C5EAFC0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ADAABD34-0F97-590E-7801-4811E15CF248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CCE96D11-0FC1-2125-6B58-8E38150BD7F1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E2ADD59-E9FF-3AFF-CA99-2326AD3F1466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2B45C50B-17D0-AEE0-5B4A-35CBAA50EE09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ECAF7DC9-76EB-73B7-F973-EB0A08B420F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BE140D33-408C-0089-AF9A-9ED62E6D1929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576143D8-1444-BB82-CB25-E49C7C0E385C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2E8911C9-C259-1A0E-8CBF-A0ACCCD18234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0,613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A74C6BBD-6A24-F884-7189-1B58680AB00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F9282C91-FDB7-2261-E106-D2246D8F2019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EDFC3915-861B-407F-BE58-1523D4EE6FD4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1,955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63635670-E7D8-DD79-A28A-A030707A9333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79987C8E-AFE5-7D63-1C48-6C81BA97695D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31AC90F0-B5F1-CD94-7FA6-952F250BD2A2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18B5997C-72C3-20A0-E76B-35625A759D57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BAB89800-695D-0A44-766B-12BB682F0772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087DAD2-1D31-E57A-A93B-16D5068107CF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24AD8C32-E0AE-B843-60E6-2175EB003C97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1,288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9C0EB190-1163-2664-EDC3-DFAB9FFB17F1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2,703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1F7EF407-F0FB-3A81-F099-CB9A574B8D6B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026EE3AF-E25D-C42C-87A9-B068487DB0D1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1F2A827-21FC-2053-F625-1EC134423AB9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DF44E4A3-2C15-1E5C-4267-E8F19D4CE121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1,901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BEB0CE9F-4D5E-0966-9551-C95A8F710CA7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ED1B5C37-9C1E-7AAF-13DF-E768C54EFBA4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26B36796-FD1F-7245-9CC9-EFB3D76E92CE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C11A899E-DCA0-768C-C39D-0A8DEAEEBE26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8EC83066-3318-030E-6111-0B8B4F4F03CF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DCBD0D1-3117-9FAB-7F9C-0003D15630D0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09180B83-0D23-855A-6F7F-8E7E6F5A7C7E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40A62FE1-B2F9-427D-5BE8-8BAFE1A92A5C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EA600000-0205-DC4B-6BF1-2CF633B80E6D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8A750B5-F589-222B-B17A-4EBFF4AA59F1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676B183-7E64-A937-C7B2-4BE6DAC385D6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B4CE540A-8A68-61B5-397F-CBF12786E88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033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4F5CE-136B-E534-02D1-4BD19149C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B9067D-616B-EB43-4C13-1A78A20ADF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F20CCC8-2778-F503-6656-197F4846B8D4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71696F2-9A2D-97F2-F900-B6AB5DD899E1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28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4E8D0059-4E4F-88FC-1FAE-137130965EAD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FCAA91D9-3DC2-280D-18F3-BB96B3DE3DE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D12B1341-AEED-B8CD-A3F6-D3E4EBE9099B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6B9C711B-EAB0-C687-E16E-73428ACEC301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DA80AD24-CBC8-7B7D-A258-1D1AA1EC9DFB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36343D48-EF47-FB41-7F6B-248A7904CF85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3498EA16-A125-EEAF-776A-933BD41033B6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0,693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473ADA77-7081-4EC1-C472-A03014C7E5DD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E9D6C9D9-EEED-26CC-607E-A4B568F41E45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5B848E31-2EA1-CF74-B943-5425D63A4C57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F2DB121-4C8A-03B1-33D9-A4F7B4A5D3C6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97C0A339-F3A2-89FC-2E0C-8C7B6EF89626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D57BFF7D-73CB-7E7C-57AC-637B811BA123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73A63C32-40AC-4B6B-F148-C3A0E76FF7B2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EAB532A8-1E34-7458-B6AE-14F10E968BA3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59507FDF-EA4B-A816-75D2-0EF85E679F1F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</a:t>
            </a:r>
            <a:r>
              <a:rPr lang="es-CO" sz="1400" b="1"/>
              <a:t>= 0,731 </a:t>
            </a:r>
            <a:r>
              <a:rPr lang="es-CO" sz="1400" b="1" dirty="0"/>
              <a:t>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87CB5A2A-B195-3C7A-B2A9-3738C6285F20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BD23CEE5-924F-E53D-2642-E0096086C59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ED79E846-5754-8FAE-700A-4D98DCD26CA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1,465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93654BAF-6F91-4312-DEB5-B5A21938CAC4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40FEC71-5906-C3F7-D4EE-4ED713E83E1D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0B424DE-2CA0-4917-E0ED-A58685416416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F1B4033C-B349-6CD9-FD23-AA50C525DC05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0B55043E-462E-92F8-0C11-DF54C2AE9707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3A18B6C2-14C8-410D-6103-424BA7E270ED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A9D7F27E-9785-516F-87D1-8983BEFB763B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0,722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F44DF898-4042-579E-59FE-7A7723C97DE0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2,158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E1A77C11-40AF-3D70-E87C-C239DFAD3ADD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E69999C-E4B2-3948-2EB8-AFA1B2500151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C1B88EFE-C09C-A4C4-DBBF-A620E57823FB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8963A32B-BB10-1381-5719-DB0AB81EA55E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1,463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B500B6D-D22D-F2E0-E55C-362B17E227F0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4CBD2B6C-54BD-8870-852C-8CC89E3EE679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C360C09D-7984-C444-099A-28386052B9D2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6099A06C-AA10-757F-F8A5-FCFE2360ED8F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739CF558-1852-347B-4AA0-CF25D4793BFE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43ECB287-F97C-7BE6-7FFD-051C49E4B59C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3FE83536-23EF-CC1E-4395-E3991323C17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A48B42B1-20B1-0146-8852-885AC6BA65CB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77CFC1CF-0504-6268-5D26-C40F13460F38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D957FA8-5AB5-BF43-2748-BB6EE2627AE0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A089411-1BCB-51ED-65B0-EA9FC93ADC4C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8D9EE335-C4C2-926D-B12E-88B51019CB50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728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94101-FAA9-4761-D13F-29D87E99D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E64205-9A85-28D0-FB87-33C87B0F95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F4447BD-FDC7-D255-8B1E-1746C0D649BD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C45D27-C420-1151-4BEA-38773A0DA9C2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30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A0C0D28D-A32C-40BB-ED08-8FFF7CF8565A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FA28A0F5-C48A-6CD6-8DBA-35F9399FBCFE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631E2ACA-CC18-A8E4-0D47-E3ED10817D7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6142269C-9C7C-7A5E-9E71-0B2C93349A02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69FD6862-032B-FA73-3316-56F666445D16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0B755D48-B0D8-2AB8-D01A-39CA888E53D0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85397E27-3D18-E104-81F8-C345B4675F9E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0,526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87C1BD04-FDCF-2C91-6C16-24F8E9066C9D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643A41B0-405D-2D82-88D2-A214BD404774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260F6590-EB14-7F3F-B21F-213F9981425E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A043D435-979B-1E8F-6778-673564C02F3F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71541872-F48C-337D-CF8B-6BF820F76E89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874FD1E6-DFE4-9FEC-58E5-3F0A97E034CC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B8D786CF-6FB7-25C6-F1D9-AA74AA8E1B08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963AFE56-B71F-726A-F373-DFCAF8439DF4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D71E71FE-C4DB-DD69-A14C-C85C42F56227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0,499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B7C593B5-10BA-539B-F5DD-3AB099E49FD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BADC5A5B-C297-A69B-87AA-84EF22A41061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DDE02D1F-3B56-F83D-9C44-BE4086F02CF0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1,416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88EA9001-4913-947A-8D7E-3B01C0361FC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81F24C3C-2E5D-5838-7E09-15D4FE14CA0F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CDDC1BC0-CF5B-FD8F-D42B-020D02C1E014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8D9C0220-A91F-5218-16E9-8B1D48D156B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5BADF6BB-EC76-3C64-6589-B5992B6551BB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6F4E5DDB-2229-0BFE-C0D5-4E650226C9A1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08AC8201-1D3B-9D12-8745-D26F7D62F6C3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</a:t>
            </a:r>
            <a:r>
              <a:rPr lang="es-CO" b="1"/>
              <a:t>= 0,815 </a:t>
            </a:r>
            <a:r>
              <a:rPr lang="es-CO" b="1" dirty="0"/>
              <a:t>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CA97EBE7-2D52-4FF1-4FE8-B65489171D10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1,942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58A1E92E-49F7-2FB0-9B72-7E8215C3177E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A4147AA-6585-6166-C918-91DEDD19B280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E173317-DFA4-E895-3195-0F1F6610A797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BADFF67B-35F3-11B0-21FF-A0E86B2D4B3A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1,314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82AA3F3D-C80B-0887-66AE-40CBADC0F0C1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02D81E94-3C3A-2447-25A8-75118BF8D89E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B693D291-72FA-159C-F1D9-35A08833A1EA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3A71BC2E-73E7-3567-4243-80488EDD3F00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38FBB7EB-649C-D72E-BFDE-8CBD8DD00587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DC9231F-63E4-7D3A-A966-9773D9106069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2CB2113A-ADE9-89C5-2898-B559C14534CB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0A5EF569-59E9-2295-891B-E35A235BBFEF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8E1AE576-C83B-A84F-C808-0A1C21A65CFA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7C998D4-6B59-A6AF-F586-36A231F86434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A1D5FC-E3D9-FB15-917A-726122D8FF69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4BE822BC-CB41-8BEF-79EB-0A3811E41A87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0 CuadroTexto">
            <a:extLst>
              <a:ext uri="{FF2B5EF4-FFF2-40B4-BE49-F238E27FC236}">
                <a16:creationId xmlns:a16="http://schemas.microsoft.com/office/drawing/2014/main" id="{B33198A1-D033-FFC0-AD58-592104A3400F}"/>
              </a:ext>
            </a:extLst>
          </p:cNvPr>
          <p:cNvSpPr txBox="1"/>
          <p:nvPr/>
        </p:nvSpPr>
        <p:spPr>
          <a:xfrm>
            <a:off x="2379851" y="6661388"/>
            <a:ext cx="179267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b="1" dirty="0"/>
              <a:t>Q </a:t>
            </a:r>
            <a:r>
              <a:rPr lang="es-CO" b="1"/>
              <a:t>= 0,265 </a:t>
            </a:r>
            <a:r>
              <a:rPr lang="es-CO" b="1" dirty="0"/>
              <a:t>m3/s  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7A5402A-2A27-A37F-0FE6-D1F3BC415A2F}"/>
              </a:ext>
            </a:extLst>
          </p:cNvPr>
          <p:cNvSpPr txBox="1"/>
          <p:nvPr/>
        </p:nvSpPr>
        <p:spPr>
          <a:xfrm>
            <a:off x="2287973" y="6555116"/>
            <a:ext cx="2715001" cy="23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/>
              <a:t>Caudal antes del Río Magdalena:</a:t>
            </a:r>
            <a:r>
              <a:rPr lang="es-CO" sz="1100" b="1" dirty="0"/>
              <a:t>.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87475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61901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0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18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55003" y="837468"/>
            <a:ext cx="20514" cy="567871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/>
          <p:nvPr/>
        </p:nvCxnSpPr>
        <p:spPr>
          <a:xfrm flipH="1">
            <a:off x="2843170" y="1862707"/>
            <a:ext cx="144016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214151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19" name="17 CuadroTexto">
            <a:extLst>
              <a:ext uri="{FF2B5EF4-FFF2-40B4-BE49-F238E27FC236}">
                <a16:creationId xmlns:a16="http://schemas.microsoft.com/office/drawing/2014/main" id="{30AF7B41-F776-AA29-499B-61BB20AAB025}"/>
              </a:ext>
            </a:extLst>
          </p:cNvPr>
          <p:cNvSpPr txBox="1"/>
          <p:nvPr/>
        </p:nvSpPr>
        <p:spPr>
          <a:xfrm>
            <a:off x="10367023" y="1270724"/>
            <a:ext cx="793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(Zona 1)</a:t>
            </a:r>
          </a:p>
        </p:txBody>
      </p:sp>
      <p:sp>
        <p:nvSpPr>
          <p:cNvPr id="20" name="18 CuadroTexto">
            <a:extLst>
              <a:ext uri="{FF2B5EF4-FFF2-40B4-BE49-F238E27FC236}">
                <a16:creationId xmlns:a16="http://schemas.microsoft.com/office/drawing/2014/main" id="{BC754A54-B05C-88E4-AE5F-6D492F63831E}"/>
              </a:ext>
            </a:extLst>
          </p:cNvPr>
          <p:cNvSpPr txBox="1"/>
          <p:nvPr/>
        </p:nvSpPr>
        <p:spPr>
          <a:xfrm>
            <a:off x="10373373" y="2329106"/>
            <a:ext cx="793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(Zona 2)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0,519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</p:cNvCxnSpPr>
          <p:nvPr/>
        </p:nvCxnSpPr>
        <p:spPr>
          <a:xfrm>
            <a:off x="1960870" y="2065516"/>
            <a:ext cx="2315980" cy="723418"/>
          </a:xfrm>
          <a:prstGeom prst="bentConnector3">
            <a:avLst>
              <a:gd name="adj1" fmla="val 1506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49250" y="3523779"/>
            <a:ext cx="2973731" cy="10957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182244" y="3211020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cxnSp>
        <p:nvCxnSpPr>
          <p:cNvPr id="29" name="34 Conector recto de flecha">
            <a:extLst>
              <a:ext uri="{FF2B5EF4-FFF2-40B4-BE49-F238E27FC236}">
                <a16:creationId xmlns:a16="http://schemas.microsoft.com/office/drawing/2014/main" id="{B7F882EF-E202-CFDF-FD75-0C8532A92CDE}"/>
              </a:ext>
            </a:extLst>
          </p:cNvPr>
          <p:cNvCxnSpPr/>
          <p:nvPr/>
        </p:nvCxnSpPr>
        <p:spPr>
          <a:xfrm>
            <a:off x="4273116" y="4947062"/>
            <a:ext cx="279442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193847" y="1012983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1960" y="621765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6972054" y="4501299"/>
            <a:ext cx="1744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600" b="1" dirty="0"/>
              <a:t>Captación 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sp>
        <p:nvSpPr>
          <p:cNvPr id="40" name="33 CuadroTexto">
            <a:extLst>
              <a:ext uri="{FF2B5EF4-FFF2-40B4-BE49-F238E27FC236}">
                <a16:creationId xmlns:a16="http://schemas.microsoft.com/office/drawing/2014/main" id="{38D806BB-53A3-F68D-1D56-85DECA8C568D}"/>
              </a:ext>
            </a:extLst>
          </p:cNvPr>
          <p:cNvSpPr txBox="1"/>
          <p:nvPr/>
        </p:nvSpPr>
        <p:spPr>
          <a:xfrm>
            <a:off x="9840879" y="615572"/>
            <a:ext cx="127368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MX" sz="1200" dirty="0"/>
              <a:t>CONCESIONES</a:t>
            </a:r>
          </a:p>
          <a:p>
            <a:pPr algn="ctr"/>
            <a:r>
              <a:rPr lang="es-MX" sz="1200" dirty="0"/>
              <a:t>AGROP 58,37 LPS</a:t>
            </a:r>
          </a:p>
          <a:p>
            <a:pPr algn="ctr"/>
            <a:r>
              <a:rPr lang="es-MX" sz="1200" dirty="0"/>
              <a:t>11 USUARIOS</a:t>
            </a:r>
            <a:endParaRPr lang="es-CO" sz="1200" dirty="0"/>
          </a:p>
        </p:txBody>
      </p:sp>
      <p:sp>
        <p:nvSpPr>
          <p:cNvPr id="41" name="45 CuadroTexto">
            <a:extLst>
              <a:ext uri="{FF2B5EF4-FFF2-40B4-BE49-F238E27FC236}">
                <a16:creationId xmlns:a16="http://schemas.microsoft.com/office/drawing/2014/main" id="{6D7C58D6-E667-BC1E-DCF4-320DAEC68C25}"/>
              </a:ext>
            </a:extLst>
          </p:cNvPr>
          <p:cNvSpPr txBox="1"/>
          <p:nvPr/>
        </p:nvSpPr>
        <p:spPr>
          <a:xfrm>
            <a:off x="9761009" y="2620223"/>
            <a:ext cx="1352229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>
            <a:defPPr>
              <a:defRPr lang="es-CO"/>
            </a:defPPr>
            <a:lvl1pPr algn="ctr"/>
          </a:lstStyle>
          <a:p>
            <a:r>
              <a:rPr lang="es-MX" sz="1200" dirty="0"/>
              <a:t>CONCESIONES</a:t>
            </a:r>
          </a:p>
          <a:p>
            <a:r>
              <a:rPr lang="es-MX" sz="1200" dirty="0"/>
              <a:t>AGROP 136,81 LPS</a:t>
            </a:r>
          </a:p>
          <a:p>
            <a:r>
              <a:rPr lang="es-MX" sz="1200" dirty="0"/>
              <a:t>32 USUARIOS</a:t>
            </a:r>
            <a:endParaRPr lang="es-CO" sz="1200" dirty="0"/>
          </a:p>
        </p:txBody>
      </p:sp>
      <p:sp>
        <p:nvSpPr>
          <p:cNvPr id="42" name="46 CuadroTexto">
            <a:extLst>
              <a:ext uri="{FF2B5EF4-FFF2-40B4-BE49-F238E27FC236}">
                <a16:creationId xmlns:a16="http://schemas.microsoft.com/office/drawing/2014/main" id="{D90D3BA8-43C4-BC10-E919-AE2D95494F64}"/>
              </a:ext>
            </a:extLst>
          </p:cNvPr>
          <p:cNvSpPr txBox="1"/>
          <p:nvPr/>
        </p:nvSpPr>
        <p:spPr>
          <a:xfrm>
            <a:off x="9774441" y="4784135"/>
            <a:ext cx="1346135" cy="57708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/>
          </a:lstStyle>
          <a:p>
            <a:r>
              <a:rPr lang="es-MX" sz="1050" dirty="0"/>
              <a:t>CONCESIONES</a:t>
            </a:r>
          </a:p>
          <a:p>
            <a:r>
              <a:rPr lang="es-MX" sz="1050" dirty="0"/>
              <a:t>AGROP 48,71 LPS</a:t>
            </a:r>
          </a:p>
          <a:p>
            <a:r>
              <a:rPr lang="es-MX" sz="1050" dirty="0"/>
              <a:t>4 USUARIOS</a:t>
            </a:r>
            <a:endParaRPr lang="es-CO" sz="1050" dirty="0"/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/>
          <p:nvPr/>
        </p:nvCxnSpPr>
        <p:spPr>
          <a:xfrm>
            <a:off x="4273116" y="1550346"/>
            <a:ext cx="4763380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8 CuadroTexto">
            <a:extLst>
              <a:ext uri="{FF2B5EF4-FFF2-40B4-BE49-F238E27FC236}">
                <a16:creationId xmlns:a16="http://schemas.microsoft.com/office/drawing/2014/main" id="{4B3E1B4A-8845-3333-77CE-39ED44C89AF7}"/>
              </a:ext>
            </a:extLst>
          </p:cNvPr>
          <p:cNvSpPr txBox="1"/>
          <p:nvPr/>
        </p:nvSpPr>
        <p:spPr>
          <a:xfrm>
            <a:off x="10361031" y="4501299"/>
            <a:ext cx="793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(Zona 3)</a:t>
            </a:r>
          </a:p>
        </p:txBody>
      </p: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8267404" y="4953136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0,896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18 CuadroTexto">
            <a:extLst>
              <a:ext uri="{FF2B5EF4-FFF2-40B4-BE49-F238E27FC236}">
                <a16:creationId xmlns:a16="http://schemas.microsoft.com/office/drawing/2014/main" id="{30AE96BF-5DAF-186D-0F9C-8161815AC36B}"/>
              </a:ext>
            </a:extLst>
          </p:cNvPr>
          <p:cNvSpPr txBox="1"/>
          <p:nvPr/>
        </p:nvSpPr>
        <p:spPr>
          <a:xfrm>
            <a:off x="10477720" y="6004835"/>
            <a:ext cx="793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(Zona 4)</a:t>
            </a:r>
          </a:p>
        </p:txBody>
      </p: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/>
          <p:nvPr/>
        </p:nvCxnSpPr>
        <p:spPr>
          <a:xfrm>
            <a:off x="4283330" y="4415441"/>
            <a:ext cx="4763380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6 CuadroTexto">
            <a:extLst>
              <a:ext uri="{FF2B5EF4-FFF2-40B4-BE49-F238E27FC236}">
                <a16:creationId xmlns:a16="http://schemas.microsoft.com/office/drawing/2014/main" id="{90427D76-2D21-3F27-B893-8EE0C0C63483}"/>
              </a:ext>
            </a:extLst>
          </p:cNvPr>
          <p:cNvSpPr txBox="1"/>
          <p:nvPr/>
        </p:nvSpPr>
        <p:spPr>
          <a:xfrm>
            <a:off x="9711667" y="6280219"/>
            <a:ext cx="1336602" cy="76944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 algn="ctr"/>
          </a:lstStyle>
          <a:p>
            <a:r>
              <a:rPr lang="es-MX" sz="1100" dirty="0"/>
              <a:t>CONCESIONES</a:t>
            </a:r>
          </a:p>
          <a:p>
            <a:r>
              <a:rPr lang="es-MX" sz="1100" dirty="0"/>
              <a:t>AGROP Y OTROS 22,06 LPS</a:t>
            </a:r>
          </a:p>
          <a:p>
            <a:r>
              <a:rPr lang="es-MX" sz="1100" dirty="0"/>
              <a:t>2 USUARIOS</a:t>
            </a:r>
            <a:endParaRPr lang="es-CO" sz="1100" dirty="0"/>
          </a:p>
        </p:txBody>
      </p: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1,489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1371800" y="6098118"/>
            <a:ext cx="2870633" cy="38042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294820" y="6158724"/>
            <a:ext cx="4144212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69551" y="5836508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0" name="17 CuadroTexto">
            <a:extLst>
              <a:ext uri="{FF2B5EF4-FFF2-40B4-BE49-F238E27FC236}">
                <a16:creationId xmlns:a16="http://schemas.microsoft.com/office/drawing/2014/main" id="{DAFBA464-5772-798D-5DFB-11EFDC1DD53E}"/>
              </a:ext>
            </a:extLst>
          </p:cNvPr>
          <p:cNvSpPr txBox="1"/>
          <p:nvPr/>
        </p:nvSpPr>
        <p:spPr>
          <a:xfrm>
            <a:off x="10393053" y="123427"/>
            <a:ext cx="793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(Zona 0)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178070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0,299 m3/s   </a:t>
            </a:r>
          </a:p>
        </p:txBody>
      </p:sp>
      <p:sp>
        <p:nvSpPr>
          <p:cNvPr id="63" name="20 CuadroTexto">
            <a:extLst>
              <a:ext uri="{FF2B5EF4-FFF2-40B4-BE49-F238E27FC236}">
                <a16:creationId xmlns:a16="http://schemas.microsoft.com/office/drawing/2014/main" id="{C4B51537-6FDC-F658-3DC8-47628DC78738}"/>
              </a:ext>
            </a:extLst>
          </p:cNvPr>
          <p:cNvSpPr txBox="1"/>
          <p:nvPr/>
        </p:nvSpPr>
        <p:spPr>
          <a:xfrm>
            <a:off x="2607328" y="6278908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0,338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081827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2,008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178070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058E574-91B9-9F11-BBED-E6F8A5630509}"/>
              </a:ext>
            </a:extLst>
          </p:cNvPr>
          <p:cNvCxnSpPr>
            <a:cxnSpLocks/>
          </p:cNvCxnSpPr>
          <p:nvPr/>
        </p:nvCxnSpPr>
        <p:spPr>
          <a:xfrm flipV="1">
            <a:off x="4269828" y="3261682"/>
            <a:ext cx="2342188" cy="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CBB1716-41DD-8067-0BFE-F8771E9B6CD7}"/>
              </a:ext>
            </a:extLst>
          </p:cNvPr>
          <p:cNvSpPr txBox="1"/>
          <p:nvPr/>
        </p:nvSpPr>
        <p:spPr>
          <a:xfrm>
            <a:off x="6648601" y="2645579"/>
            <a:ext cx="1860749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California                   </a:t>
            </a:r>
            <a:r>
              <a:rPr lang="es-CO" sz="1200" dirty="0"/>
              <a:t>Caudal captado: </a:t>
            </a:r>
            <a:r>
              <a:rPr lang="es-CO" sz="1200" b="1" dirty="0"/>
              <a:t>38 l/s</a:t>
            </a:r>
            <a:r>
              <a:rPr lang="es-CO" sz="1200" dirty="0"/>
              <a:t> de 33,98 l/s Q asignado. </a:t>
            </a:r>
            <a:endParaRPr lang="en-US" sz="12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068847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52" name="39 Elipse">
            <a:extLst>
              <a:ext uri="{FF2B5EF4-FFF2-40B4-BE49-F238E27FC236}">
                <a16:creationId xmlns:a16="http://schemas.microsoft.com/office/drawing/2014/main" id="{8AA27202-0AB4-9516-0A10-7D5BD7072CA2}"/>
              </a:ext>
            </a:extLst>
          </p:cNvPr>
          <p:cNvSpPr/>
          <p:nvPr/>
        </p:nvSpPr>
        <p:spPr>
          <a:xfrm>
            <a:off x="4193412" y="364909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99D9F5FF-058A-ABC5-0EA6-4BCD1FAF9B35}"/>
              </a:ext>
            </a:extLst>
          </p:cNvPr>
          <p:cNvCxnSpPr>
            <a:cxnSpLocks/>
          </p:cNvCxnSpPr>
          <p:nvPr/>
        </p:nvCxnSpPr>
        <p:spPr>
          <a:xfrm>
            <a:off x="4297414" y="3757745"/>
            <a:ext cx="2294793" cy="1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uadroTexto 55">
            <a:extLst>
              <a:ext uri="{FF2B5EF4-FFF2-40B4-BE49-F238E27FC236}">
                <a16:creationId xmlns:a16="http://schemas.microsoft.com/office/drawing/2014/main" id="{FEFC2867-0714-CBA4-90EC-1CBC3B2A8953}"/>
              </a:ext>
            </a:extLst>
          </p:cNvPr>
          <p:cNvSpPr txBox="1"/>
          <p:nvPr/>
        </p:nvSpPr>
        <p:spPr>
          <a:xfrm>
            <a:off x="6654806" y="3435046"/>
            <a:ext cx="1848340" cy="646331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Estrella:                </a:t>
            </a:r>
            <a:r>
              <a:rPr lang="es-CO" sz="1200" dirty="0"/>
              <a:t>Caudal captado: </a:t>
            </a:r>
            <a:r>
              <a:rPr lang="es-CO" sz="1200" b="1" dirty="0"/>
              <a:t>7 l/s</a:t>
            </a:r>
            <a:r>
              <a:rPr lang="es-CO" sz="1200" dirty="0"/>
              <a:t> de 14,17 l/s Q asignado. </a:t>
            </a:r>
            <a:endParaRPr lang="en-US" sz="1200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43558" y="4542522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1,236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07717" y="4380832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C4D6936E-FD79-CD8E-811D-665D552B0049}"/>
              </a:ext>
            </a:extLst>
          </p:cNvPr>
          <p:cNvCxnSpPr>
            <a:cxnSpLocks/>
          </p:cNvCxnSpPr>
          <p:nvPr/>
        </p:nvCxnSpPr>
        <p:spPr>
          <a:xfrm flipH="1" flipV="1">
            <a:off x="1749500" y="5021639"/>
            <a:ext cx="2403035" cy="5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0E0052C-9EE7-A7C6-A4FC-7CF11E9152E9}"/>
              </a:ext>
            </a:extLst>
          </p:cNvPr>
          <p:cNvSpPr txBox="1"/>
          <p:nvPr/>
        </p:nvSpPr>
        <p:spPr>
          <a:xfrm>
            <a:off x="68352" y="4399092"/>
            <a:ext cx="1699416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41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B640420-389A-1E9F-9707-ACA3D6089ADE}"/>
              </a:ext>
            </a:extLst>
          </p:cNvPr>
          <p:cNvSpPr txBox="1"/>
          <p:nvPr/>
        </p:nvSpPr>
        <p:spPr>
          <a:xfrm>
            <a:off x="2137853" y="6106545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Caudal después de la </a:t>
            </a:r>
            <a:r>
              <a:rPr lang="es-CO" sz="1100" b="1" dirty="0" err="1"/>
              <a:t>Q.Jabonera</a:t>
            </a:r>
            <a:r>
              <a:rPr lang="es-CO" sz="1400" b="1" dirty="0"/>
              <a:t>.</a:t>
            </a:r>
            <a:endParaRPr lang="en-US" sz="1400" b="1" dirty="0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96EEE08-9586-4F34-CCF1-A5D61143A731}"/>
              </a:ext>
            </a:extLst>
          </p:cNvPr>
          <p:cNvCxnSpPr>
            <a:cxnSpLocks/>
          </p:cNvCxnSpPr>
          <p:nvPr/>
        </p:nvCxnSpPr>
        <p:spPr>
          <a:xfrm flipH="1" flipV="1">
            <a:off x="2008538" y="5525631"/>
            <a:ext cx="2185309" cy="684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3BA9108-4223-64E9-9B61-305325CC32BA}"/>
              </a:ext>
            </a:extLst>
          </p:cNvPr>
          <p:cNvSpPr txBox="1"/>
          <p:nvPr/>
        </p:nvSpPr>
        <p:spPr>
          <a:xfrm>
            <a:off x="48662" y="5112385"/>
            <a:ext cx="1912208" cy="67710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 </a:t>
            </a:r>
            <a:r>
              <a:rPr lang="es-CO" sz="1200" b="1" dirty="0" err="1"/>
              <a:t>Chivatera</a:t>
            </a:r>
            <a:r>
              <a:rPr lang="es-CO" sz="1200" b="1" dirty="0"/>
              <a:t> 2:                 </a:t>
            </a:r>
          </a:p>
          <a:p>
            <a:pPr algn="just"/>
            <a:r>
              <a:rPr lang="es-CO" sz="1200" b="1" dirty="0"/>
              <a:t>Descarga</a:t>
            </a:r>
            <a:r>
              <a:rPr lang="es-CO" sz="1200" dirty="0"/>
              <a:t>: </a:t>
            </a:r>
            <a:r>
              <a:rPr lang="es-CO" sz="1200" b="1" dirty="0"/>
              <a:t>191 l/s. </a:t>
            </a:r>
            <a:r>
              <a:rPr lang="es-CO" sz="1200" dirty="0"/>
              <a:t> 12,65 l/s Q asignado</a:t>
            </a:r>
            <a:r>
              <a:rPr lang="es-CO" sz="1400" dirty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1296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13BD4-D304-C0BE-CAFE-360FCE1EC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D6B0FB-01D4-58AC-2912-69DFD04C091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174ED6C-AFCC-1B1B-81F0-C49A88EC5774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A1F0111-97E5-9E95-9AC6-24941C0235E6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31 octubre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F694CBE6-D457-35F6-D17F-6F7A57E2388A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F1EA174F-7F52-FAF7-B164-A327D5581C0E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5E166282-196A-D992-D0E9-085017DDCFB7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73837C9C-3186-539D-7074-0816436B3FBB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200F0911-D615-22CC-E8FA-3E2DE0C7E06C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BAC3A460-C1B2-2B72-ED0E-BBA03D15E010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8747DBE9-2BB6-25C0-F6A0-874D20F9AF28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0,618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24622D4F-33A8-40D8-55B9-48D36E9C7E54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01734D09-B59C-7AEF-B8BF-2D6040DDA139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387CF797-4612-14FC-BB66-1519D9899FEE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80C7C0EE-9813-ED4B-DB38-8ED493D600E4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68A4FAB2-7175-C4AA-601F-670B15262C56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B0C36E11-C437-DCAD-3B40-114A1EE67463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91599B6F-C4C9-0481-CF03-FD819A68150F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FC699CA0-523E-E565-B8A0-97BFA8130814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E74E232A-7223-DEBC-7956-830767F1498B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0,757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A22BE689-2371-7107-1CAB-C80FED6D3A1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B2F5D44C-4952-1829-5F49-FB31BD09C8AE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EF613C3C-E230-E7DB-50A2-0657E4AD2437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1,289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33E34314-A088-D350-EB21-C0A6C9257874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6712C34F-278D-F28C-411B-369913CB4B65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EF5D0F26-F17F-FD13-22A2-39B554306991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46FA4E-34A5-0CDB-F855-86A4B9C5E084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9AEFFF47-5172-3688-C1D0-E40D992E0807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18DA3B89-F76F-0BC8-A72E-7939DDB8140D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48A89F34-A6E1-817F-E0F1-966C80F89D24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0,329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193CF91C-8EE9-52A0-313E-CA5FD8F71886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1,907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9AAEAD3-8816-B86F-E6CC-1F76B92510F3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8C1F4FA-49C1-B282-F0E1-F757EFD15455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772F4F7-C2EA-1DB7-5538-2FA4E4625F4D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B1198465-1E01-8769-2ACA-3A235325DA4E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1,086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908B7AA-0D62-54DD-4132-3918EA5E51A9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CB6F0A2D-9938-E85C-45A4-417C5037A3C2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F979D657-F044-8519-B6B9-F06206502653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D01B6409-57B6-A8FA-69CF-834BA439B8CF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21CD6C54-6BA7-93C0-E0BF-CF21CE3150A6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5DF0702-9CA7-949A-64CE-A04919343BE3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F15113A1-3E43-05FD-08DA-8F83006CCEC3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C476C926-80E4-ACCE-E52D-6C9BE4BB9E22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0CE501DB-5481-5D00-60B4-10EAD1C6128C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1C34923-497C-8DF6-CFB2-F1236B1914C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E4C2D6-2B0F-EF1A-4AAE-8868BD5C57F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015242CF-CFCF-7D31-4DAD-4E3C83D737B1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241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24BEF-6F02-8E4A-CBE5-F5F48FF3B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4B12617-A5EE-D4E6-72E4-E4A17352A1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10CC13B-2E8D-CD66-2EC8-DBCEE55A27DE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E66141-F467-B5A8-5F77-BE2267D5C6F6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05 noviembre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7FBC445A-C20D-5262-EC4B-C16BDA661C7A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E91C75C-C70A-C7DA-D9A9-7DC2A17AD9CE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EE32465B-AF22-1912-6B5C-3BC661885F1D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FCD7D729-5E83-DCF7-71AA-DE4EF85A0378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1805AAB3-53D9-9BC5-BDA2-4EC8D8F6472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59CD7C8F-B750-6780-3F5F-9820EADEC857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4AA8DE44-F9B8-64CF-961D-BD994F579F1C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0,512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19E8B24B-A99F-EAC0-85BB-59C973BBF77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CA3D167C-48DF-FA32-0591-3C0AD7B3284C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15ED9180-E05E-DC0E-8C37-2CAA6C5DD47F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3D80969C-62F1-B316-82BD-7D8C1C0F94B4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310B9175-2502-3041-8B09-88124EE959A7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6B5F7B3B-A350-92C8-B6DB-EF01109095BF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146337BD-F52C-FA4D-94D6-1D6D5E3E7AD0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CD6482D8-FDC2-0819-F500-D00BCD88F46A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03C8D665-C164-ECE2-3275-70299E7F8A4A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0,956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D569FD29-952C-309B-D3A3-CBCB8E70AC74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3B3F48B1-C9EF-08B5-25E7-16884093BD6D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1765873F-64AD-1CDB-8D7B-30664CFC2E80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3,059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7A63828D-4031-C69A-BFB1-535ED7EAFB5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D86784CC-073D-FDC1-72C5-D358D650FEC6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003E0D99-270C-13DD-B4D9-1493E080439A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8C3C67DF-7B67-C32A-A356-9E0A67E03587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65A73E94-9CC9-3AB8-AB9C-074EC6425804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39217917-F868-53EF-E1CD-9217F522E41B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C257D9C5-875C-44F5-F140-BC51E69DC82F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1,873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9C30AE94-9954-BC07-6708-45113B685687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3,571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900F6D5B-A75E-51A0-95D1-99F1BA65EF6D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CDAD5E95-E2C6-C839-9DC2-A24804543F10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6AA351D9-ED11-2B76-F95C-AC9A507B6E31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BC4A4960-F08A-2CC9-A8BC-86F1E7389F15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2,829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91564F0-FB4F-6D7F-7437-366C1474CF03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FDB4DDB4-4F65-AC88-4899-0ABEE7C40677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EE5ABD2B-ED1C-B4C5-F299-3E4F4680D453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A62FF284-44A0-E235-1A57-F82C0D033E99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01C5CA50-A6D6-083C-46B2-1747F71E597E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34E969D-E7B6-5514-E777-5DBCACD0BA5C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DF2B7963-1711-672F-7C60-F9D5D8EEB268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A5868457-742F-5B31-FAEF-2D1773CF68BA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29BCF0DA-1DB9-CD94-A102-CC25704354B2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117188C-EE40-5B9F-97FA-7A40C72DC192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C3B4D49-A1B9-9705-1DBC-3CE78DDBF0D4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8D848941-C3C6-35B1-E0E3-219E8F16BA0F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9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5999A-5284-3263-FB2A-A9EA608FC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B55991-D8D8-5BB0-3888-BA17054100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E63409A-7445-33C9-AC14-FDCE93BA2ED5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80383C9-D018-14E6-54C8-5AB48C989184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02 diciembre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EB619D48-358E-2291-A58F-1D8CA19C1E59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7B9C112D-24D6-979F-D9ED-0A062BFC74B2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ADF6D58B-7E34-1CB3-42E3-CEAB93982BA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49739E8A-C5BE-4443-4F48-70007BEBD0BA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41B0AE1F-FF23-1A7D-90C9-96893804D64A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A49F3E23-5BD4-A0C1-2DEA-A5DDE85567C3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D5C58C5-CC5E-8DD7-7E17-1E8D63CFE366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0,084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8B59A8E3-10AD-6984-C3BD-18945F0434C7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C46BBEBB-BB84-F427-EE38-F3D49B09B99A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FC3B8D4C-C84C-5B8C-02F2-8B4584B2DF06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B02870DC-62A9-94DB-C1FE-A2635528AE6A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347EE77D-8DC0-B059-99DC-6B3F393B15F7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DE2DF75D-36D6-B3EA-AC6A-0045E90F59E9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86880ACC-6ACF-E1CC-F61A-C865E114D36B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ED79E315-49BF-E11F-8A6D-70152183D093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BE2F1E17-80C7-39D1-362E-A84FEFE3298F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0,884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80DF3ADE-9616-76D2-CB20-BCB08CCDC58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D0DE7D4D-71E4-63F1-CE3F-999C9659B980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63ACA64A-3042-22A6-2620-C7556DDD9C9D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5,687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8F2AE05E-79E1-DF3D-E5C4-0575BBE51956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AB82E14E-385A-45EE-26E3-FF623C2E67D7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0343D6BC-2DB5-8992-3B56-1C4E3910569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B8E303F2-B6A9-E396-9CB3-4B988555A280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1B6B3ACB-185A-7A05-291D-933E65F52083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CD64A199-C8B7-04CE-C159-8D0BCADFC60B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1B5308FB-B011-1F0F-5A6F-005D03092E0C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4,171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77661A33-A0B2-12EC-022D-F586F4381D29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5,771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E83E7F99-17B5-B5B0-91EB-2A3753B3F739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A411567B-E1B7-5B2E-4239-2767B27AC87A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259D3DF-EB7E-BB0A-D050-34CB31A1FFF1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4D874956-EE28-4434-4407-F645DD635951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5,055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C78B374-C8CB-AF4B-04B5-DDB3C6783438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CCCC26A3-6E81-B97B-1BE5-6667E1863AC6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44A2970D-B467-573D-CB44-530FC29400E3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D6359D00-96D1-D9D6-04F6-1F851E4A5EB3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32AC6E58-6592-DFDF-6B1D-6C612E8A3059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8EE0DBA4-A668-C7EC-834E-BE4973E4DDD3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336A3BF0-6199-63DC-0298-3DFB3FA8A1B5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73D2516D-4A97-AFE6-C614-923A34D64E3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7E0F6401-9D9E-2892-9850-D79B1263BC81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EAA7472-2ECF-6E92-97C7-76353050512C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BAD97ED-2F0C-5521-B97B-1FB8DF418BF0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16743BEB-4EAF-FDCB-15D5-D09BD4B7A651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>
            <a:extLst>
              <a:ext uri="{FF2B5EF4-FFF2-40B4-BE49-F238E27FC236}">
                <a16:creationId xmlns:a16="http://schemas.microsoft.com/office/drawing/2014/main" id="{A8BD4579-4631-AB40-27B9-A1C0619ED114}"/>
              </a:ext>
            </a:extLst>
          </p:cNvPr>
          <p:cNvSpPr txBox="1"/>
          <p:nvPr/>
        </p:nvSpPr>
        <p:spPr>
          <a:xfrm>
            <a:off x="2776206" y="3367906"/>
            <a:ext cx="1519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Q= 0,381 m3/s  </a:t>
            </a:r>
          </a:p>
        </p:txBody>
      </p:sp>
    </p:spTree>
    <p:extLst>
      <p:ext uri="{BB962C8B-B14F-4D97-AF65-F5344CB8AC3E}">
        <p14:creationId xmlns:p14="http://schemas.microsoft.com/office/powerpoint/2010/main" val="694944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258FD-0A6D-A174-7DEB-20D25720B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EFCE48-BADE-DD74-5A4A-DE9B84F10C6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A776E45-5D64-7C9D-F191-85B0E8D6FF6E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72402E-9197-3ECE-26EE-43581C1A9986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16 diciembre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DED3DBCC-5184-B9D8-B4A5-F7F9FD6BF89B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56FEE203-8B00-6B50-ECA9-614F921975D9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477594FF-6A15-E41D-F474-FA36E07F709A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2C9E237-4DF6-1440-6FEB-DBED06746B3D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79BF6AB2-FBC3-4251-079B-4D7F053BF196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A02EE0AF-D572-6F5E-2C6D-948DC119C5B0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F7C1F036-267D-0291-37F4-5ABA230C4897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1,647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CA5E5CEE-AA54-9B01-6190-85F387CEE763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2CA3E395-9365-727A-90BC-446B7B273D8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00934EE9-B561-2C78-EC3C-7FD646E4BED7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6F6BE994-ECE6-3FAD-B2A9-80AF6D212488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6257B92C-DC05-24B3-F5AD-B6DE9AC636F2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E33C908A-3938-8C81-0F28-F607E8A29D49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D0BEADBA-E5AA-068A-97A1-E46C003CD48B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35F90680-FF9E-C161-A4AB-09395880B418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1036DDF5-F06E-2009-7474-3138CC770EBC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0,783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C6760E3A-CC83-B836-0466-5C6F9876BCF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377AAB48-0442-2DC4-C853-2168E5CDA2C7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B65A48DF-5B1D-5D52-94C7-F36CB6546E8B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7,199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D91A179-9C6C-23E5-F8B3-2C54A28EA01C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26214B3E-3192-D0F4-C791-D879EDB99F6D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DBE7B64A-DE0E-6CD2-A58A-EC0DEB83A80F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BD7FED30-0C35-5865-11F2-CC2859390AE8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F2A3A0FE-1207-7941-762D-2DB44D4A45CC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D1371D84-1D90-E226-4FD6-6A386CD0FF1D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7FDBAC3E-8588-40FF-7F35-010BFD3FB337}"/>
              </a:ext>
            </a:extLst>
          </p:cNvPr>
          <p:cNvSpPr txBox="1"/>
          <p:nvPr/>
        </p:nvSpPr>
        <p:spPr>
          <a:xfrm>
            <a:off x="4276850" y="5172951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=6,087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26E06930-87DA-B421-3C59-A4D93F065DB2}"/>
              </a:ext>
            </a:extLst>
          </p:cNvPr>
          <p:cNvSpPr txBox="1"/>
          <p:nvPr/>
        </p:nvSpPr>
        <p:spPr>
          <a:xfrm>
            <a:off x="4287832" y="1369925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8,846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C8AFC932-1424-8D02-C1F1-74B8C99C17A4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254D73F-11FE-8D86-E364-5FFD937B8AC1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770343DC-8B21-DAF9-2ADD-233AC27C6A7B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E7973D69-EFC5-7642-188E-9576B3DCCCCA}"/>
              </a:ext>
            </a:extLst>
          </p:cNvPr>
          <p:cNvSpPr txBox="1"/>
          <p:nvPr/>
        </p:nvSpPr>
        <p:spPr>
          <a:xfrm>
            <a:off x="2585396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6,870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5838755B-B6BE-3A44-5C27-FA6B47DB38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B011276C-F6C6-A6AD-A80D-8D82C75C828C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9763D628-EA48-D28B-07AF-F9EA32BB7C00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F920F515-3210-DDBC-4B03-57D37B1C3943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4845049C-E54D-CB40-8D9E-B03CD24750BE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F0A2334-29DF-AA6D-B07D-5ACC7E56CD1F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4C07F0E5-6654-7D91-8981-F572C6B203C2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08EE9662-E5F3-B1AE-E2AB-6F34F4C33606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24F07430-FEDD-3AF0-F711-EFA1866FE2C5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21985D9-CAAC-457C-91E4-235057C8F1E5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3888FF-CF60-8246-86FC-A7E65674B7F1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5EDB5BCF-F424-7A7F-1430-F0BC72DDF592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340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84545F-5157-3E4C-902E-AA0F5CF297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"/>
            <a:ext cx="11160125" cy="71988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4B37C7-9C84-934D-BF40-9DFC113DB378}"/>
              </a:ext>
            </a:extLst>
          </p:cNvPr>
          <p:cNvSpPr txBox="1"/>
          <p:nvPr/>
        </p:nvSpPr>
        <p:spPr>
          <a:xfrm>
            <a:off x="1717590" y="209709"/>
            <a:ext cx="94425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PLAN DE CONTINGENCIA</a:t>
            </a:r>
          </a:p>
        </p:txBody>
      </p:sp>
      <p:sp>
        <p:nvSpPr>
          <p:cNvPr id="2" name="3 CuadroTexto">
            <a:extLst>
              <a:ext uri="{FF2B5EF4-FFF2-40B4-BE49-F238E27FC236}">
                <a16:creationId xmlns:a16="http://schemas.microsoft.com/office/drawing/2014/main" id="{881B8282-B0D0-13FD-2D83-71B96BB285B8}"/>
              </a:ext>
            </a:extLst>
          </p:cNvPr>
          <p:cNvSpPr txBox="1"/>
          <p:nvPr/>
        </p:nvSpPr>
        <p:spPr>
          <a:xfrm>
            <a:off x="2206043" y="1197301"/>
            <a:ext cx="76328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/>
            </a:lvl1pPr>
          </a:lstStyle>
          <a:p>
            <a:pPr algn="just"/>
            <a:r>
              <a:rPr lang="es-CO" dirty="0"/>
              <a:t>1. MONITOREO PERMANENTE RIO LAS CEIBAS  ENTRE LAS DOS BOCATOMAS (Conformación de equipo monitoreo de profesionales, apoyo POLICÍA AMBIENTAL, EJÉRCITO, GESTORES AMBIENTALES, SECRETARÍA AMBIENTE).</a:t>
            </a:r>
          </a:p>
        </p:txBody>
      </p:sp>
      <p:sp>
        <p:nvSpPr>
          <p:cNvPr id="8" name="4 CuadroTexto">
            <a:extLst>
              <a:ext uri="{FF2B5EF4-FFF2-40B4-BE49-F238E27FC236}">
                <a16:creationId xmlns:a16="http://schemas.microsoft.com/office/drawing/2014/main" id="{1CB370BA-394B-FEEF-26DE-808B9A9D98D2}"/>
              </a:ext>
            </a:extLst>
          </p:cNvPr>
          <p:cNvSpPr txBox="1"/>
          <p:nvPr/>
        </p:nvSpPr>
        <p:spPr>
          <a:xfrm>
            <a:off x="2206042" y="4782918"/>
            <a:ext cx="76328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/>
            </a:lvl1pPr>
          </a:lstStyle>
          <a:p>
            <a:pPr algn="just"/>
            <a:r>
              <a:rPr lang="es-CO" dirty="0"/>
              <a:t>5. PROHIBICIÓN DE QUEMAS EN TODA LA CUENCA DEL RIO LAS CEIBAS.</a:t>
            </a:r>
          </a:p>
        </p:txBody>
      </p:sp>
      <p:sp>
        <p:nvSpPr>
          <p:cNvPr id="9" name="5 CuadroTexto">
            <a:extLst>
              <a:ext uri="{FF2B5EF4-FFF2-40B4-BE49-F238E27FC236}">
                <a16:creationId xmlns:a16="http://schemas.microsoft.com/office/drawing/2014/main" id="{B9603B43-8EA2-0D0A-3A29-EFDFE95DADE5}"/>
              </a:ext>
            </a:extLst>
          </p:cNvPr>
          <p:cNvSpPr txBox="1"/>
          <p:nvPr/>
        </p:nvSpPr>
        <p:spPr>
          <a:xfrm>
            <a:off x="2206042" y="2240547"/>
            <a:ext cx="763284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/>
            </a:lvl1pPr>
          </a:lstStyle>
          <a:p>
            <a:pPr algn="just"/>
            <a:r>
              <a:rPr lang="es-CO" dirty="0"/>
              <a:t>2. CONFORMACIÓN DE UNIDAD DE REACCIÓN INMEDIATA - CON PRESENCIA EN COMANDO DE LA LINEA 1-2-3 para atender quejas y denuncias sobre desperdicio de agua en la ciudad de Neiva. </a:t>
            </a:r>
          </a:p>
        </p:txBody>
      </p:sp>
      <p:sp>
        <p:nvSpPr>
          <p:cNvPr id="10" name="6 CuadroTexto">
            <a:extLst>
              <a:ext uri="{FF2B5EF4-FFF2-40B4-BE49-F238E27FC236}">
                <a16:creationId xmlns:a16="http://schemas.microsoft.com/office/drawing/2014/main" id="{93295A5F-6ECE-CAAB-01F0-0815500359A8}"/>
              </a:ext>
            </a:extLst>
          </p:cNvPr>
          <p:cNvSpPr txBox="1"/>
          <p:nvPr/>
        </p:nvSpPr>
        <p:spPr>
          <a:xfrm>
            <a:off x="2214055" y="3301003"/>
            <a:ext cx="762483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/>
            </a:lvl1pPr>
          </a:lstStyle>
          <a:p>
            <a:pPr algn="just"/>
            <a:r>
              <a:rPr lang="es-CO" dirty="0"/>
              <a:t>3. PRESENCIA DE POLICÍA DE TRANSITO EN Z-1 para restringir el paso de bañistas que van a Ceibas. </a:t>
            </a:r>
          </a:p>
        </p:txBody>
      </p:sp>
      <p:sp>
        <p:nvSpPr>
          <p:cNvPr id="11" name="8 CuadroTexto">
            <a:extLst>
              <a:ext uri="{FF2B5EF4-FFF2-40B4-BE49-F238E27FC236}">
                <a16:creationId xmlns:a16="http://schemas.microsoft.com/office/drawing/2014/main" id="{421203C7-E6CB-82F9-CBFB-8DEB9F4C713D}"/>
              </a:ext>
            </a:extLst>
          </p:cNvPr>
          <p:cNvSpPr txBox="1"/>
          <p:nvPr/>
        </p:nvSpPr>
        <p:spPr>
          <a:xfrm>
            <a:off x="2214054" y="4043031"/>
            <a:ext cx="762483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/>
            </a:lvl1pPr>
          </a:lstStyle>
          <a:p>
            <a:pPr algn="just"/>
            <a:r>
              <a:rPr lang="es-CO" dirty="0"/>
              <a:t>4. DECLARAR EL USO DEL AGUA PARA EL CONSUMO HUMANO COMO PRIORITARIO restringiendo cualquier uso agrícola o industrial.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C046D9BA-3786-7CC2-CE60-63C22459884A}"/>
              </a:ext>
            </a:extLst>
          </p:cNvPr>
          <p:cNvSpPr txBox="1"/>
          <p:nvPr/>
        </p:nvSpPr>
        <p:spPr>
          <a:xfrm>
            <a:off x="2214054" y="5264883"/>
            <a:ext cx="76328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b="1"/>
            </a:lvl1pPr>
          </a:lstStyle>
          <a:p>
            <a:pPr algn="just"/>
            <a:r>
              <a:rPr lang="es-CO" dirty="0"/>
              <a:t>6. INVASIONES EN LAS RIBERAS DEL RIO (Visitas de verificación y control, autoridad municipal).</a:t>
            </a:r>
          </a:p>
        </p:txBody>
      </p:sp>
    </p:spTree>
    <p:extLst>
      <p:ext uri="{BB962C8B-B14F-4D97-AF65-F5344CB8AC3E}">
        <p14:creationId xmlns:p14="http://schemas.microsoft.com/office/powerpoint/2010/main" val="401442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D796CD-DE67-3C4C-8FA2-D759168EE1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EAE89D5-FC3A-6C42-8815-893F2B21FFE1}"/>
              </a:ext>
            </a:extLst>
          </p:cNvPr>
          <p:cNvSpPr txBox="1"/>
          <p:nvPr/>
        </p:nvSpPr>
        <p:spPr>
          <a:xfrm>
            <a:off x="789709" y="2635134"/>
            <a:ext cx="540308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600" b="1" dirty="0">
                <a:solidFill>
                  <a:schemeClr val="bg1"/>
                </a:solidFill>
              </a:rPr>
              <a:t>¡Gracias por su</a:t>
            </a:r>
          </a:p>
          <a:p>
            <a:r>
              <a:rPr lang="es-CO" sz="6600" b="1" dirty="0">
                <a:solidFill>
                  <a:schemeClr val="bg1"/>
                </a:solidFill>
              </a:rPr>
              <a:t>Atención!</a:t>
            </a:r>
          </a:p>
        </p:txBody>
      </p:sp>
    </p:spTree>
    <p:extLst>
      <p:ext uri="{BB962C8B-B14F-4D97-AF65-F5344CB8AC3E}">
        <p14:creationId xmlns:p14="http://schemas.microsoft.com/office/powerpoint/2010/main" val="60316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19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625669" y="1862707"/>
            <a:ext cx="1657661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0,859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</p:cNvCxnSpPr>
          <p:nvPr/>
        </p:nvCxnSpPr>
        <p:spPr>
          <a:xfrm>
            <a:off x="1960870" y="2065516"/>
            <a:ext cx="2315980" cy="723418"/>
          </a:xfrm>
          <a:prstGeom prst="bentConnector3">
            <a:avLst>
              <a:gd name="adj1" fmla="val 1506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cxnSp>
        <p:nvCxnSpPr>
          <p:cNvPr id="29" name="34 Conector recto de flecha">
            <a:extLst>
              <a:ext uri="{FF2B5EF4-FFF2-40B4-BE49-F238E27FC236}">
                <a16:creationId xmlns:a16="http://schemas.microsoft.com/office/drawing/2014/main" id="{B7F882EF-E202-CFDF-FD75-0C8532A92CDE}"/>
              </a:ext>
            </a:extLst>
          </p:cNvPr>
          <p:cNvCxnSpPr/>
          <p:nvPr/>
        </p:nvCxnSpPr>
        <p:spPr>
          <a:xfrm>
            <a:off x="4273116" y="4947062"/>
            <a:ext cx="279442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193847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02723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6972054" y="4501299"/>
            <a:ext cx="1744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600" b="1" dirty="0"/>
              <a:t>Captación 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8267404" y="4953136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0,752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1,016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190596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0,292 m3/s   </a:t>
            </a:r>
          </a:p>
        </p:txBody>
      </p:sp>
      <p:sp>
        <p:nvSpPr>
          <p:cNvPr id="63" name="20 CuadroTexto">
            <a:extLst>
              <a:ext uri="{FF2B5EF4-FFF2-40B4-BE49-F238E27FC236}">
                <a16:creationId xmlns:a16="http://schemas.microsoft.com/office/drawing/2014/main" id="{C4B51537-6FDC-F658-3DC8-47628DC78738}"/>
              </a:ext>
            </a:extLst>
          </p:cNvPr>
          <p:cNvSpPr txBox="1"/>
          <p:nvPr/>
        </p:nvSpPr>
        <p:spPr>
          <a:xfrm>
            <a:off x="2309847" y="6642931"/>
            <a:ext cx="179267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b="1" dirty="0"/>
              <a:t>Q = 0,268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1,875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03122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058E574-91B9-9F11-BBED-E6F8A5630509}"/>
              </a:ext>
            </a:extLst>
          </p:cNvPr>
          <p:cNvCxnSpPr>
            <a:cxnSpLocks/>
          </p:cNvCxnSpPr>
          <p:nvPr/>
        </p:nvCxnSpPr>
        <p:spPr>
          <a:xfrm flipV="1">
            <a:off x="4269828" y="3261682"/>
            <a:ext cx="2342188" cy="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CBB1716-41DD-8067-0BFE-F8771E9B6CD7}"/>
              </a:ext>
            </a:extLst>
          </p:cNvPr>
          <p:cNvSpPr txBox="1"/>
          <p:nvPr/>
        </p:nvSpPr>
        <p:spPr>
          <a:xfrm>
            <a:off x="6648601" y="2645579"/>
            <a:ext cx="19956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California (2 concesiones):                  </a:t>
            </a:r>
            <a:r>
              <a:rPr lang="es-CO" sz="1200" dirty="0"/>
              <a:t>Caudal captado: </a:t>
            </a:r>
            <a:r>
              <a:rPr lang="es-CO" sz="1200" b="1" dirty="0"/>
              <a:t>25 l/s</a:t>
            </a:r>
            <a:r>
              <a:rPr lang="es-CO" sz="1200" dirty="0"/>
              <a:t> de 33,98 l/s Q asignado. </a:t>
            </a:r>
            <a:endParaRPr lang="en-US" sz="12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43558" y="4642730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1,061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07717" y="4481040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C4D6936E-FD79-CD8E-811D-665D552B0049}"/>
              </a:ext>
            </a:extLst>
          </p:cNvPr>
          <p:cNvCxnSpPr>
            <a:cxnSpLocks/>
          </p:cNvCxnSpPr>
          <p:nvPr/>
        </p:nvCxnSpPr>
        <p:spPr>
          <a:xfrm flipH="1">
            <a:off x="1741142" y="5045423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0E0052C-9EE7-A7C6-A4FC-7CF11E9152E9}"/>
              </a:ext>
            </a:extLst>
          </p:cNvPr>
          <p:cNvSpPr txBox="1"/>
          <p:nvPr/>
        </p:nvSpPr>
        <p:spPr>
          <a:xfrm>
            <a:off x="38505" y="4465651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17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2B640420-389A-1E9F-9707-ACA3D6089ADE}"/>
              </a:ext>
            </a:extLst>
          </p:cNvPr>
          <p:cNvSpPr txBox="1"/>
          <p:nvPr/>
        </p:nvSpPr>
        <p:spPr>
          <a:xfrm>
            <a:off x="2287973" y="6555116"/>
            <a:ext cx="2715001" cy="23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/>
              <a:t>Caudal antes del Río Magdalena:</a:t>
            </a:r>
            <a:r>
              <a:rPr lang="es-CO" sz="1100" b="1" dirty="0"/>
              <a:t>.</a:t>
            </a:r>
            <a:endParaRPr lang="en-US" sz="1100" b="1" dirty="0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96EEE08-9586-4F34-CCF1-A5D61143A731}"/>
              </a:ext>
            </a:extLst>
          </p:cNvPr>
          <p:cNvCxnSpPr>
            <a:cxnSpLocks/>
          </p:cNvCxnSpPr>
          <p:nvPr/>
        </p:nvCxnSpPr>
        <p:spPr>
          <a:xfrm flipH="1" flipV="1">
            <a:off x="1758203" y="5579296"/>
            <a:ext cx="2435644" cy="1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3BA9108-4223-64E9-9B61-305325CC32BA}"/>
              </a:ext>
            </a:extLst>
          </p:cNvPr>
          <p:cNvSpPr txBox="1"/>
          <p:nvPr/>
        </p:nvSpPr>
        <p:spPr>
          <a:xfrm>
            <a:off x="35675" y="5212589"/>
            <a:ext cx="1713825" cy="5924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100" b="1" dirty="0"/>
              <a:t>Canal </a:t>
            </a:r>
            <a:r>
              <a:rPr lang="es-CO" sz="1100" b="1" dirty="0" err="1"/>
              <a:t>Chivatera</a:t>
            </a:r>
            <a:r>
              <a:rPr lang="es-CO" sz="1100" b="1" dirty="0"/>
              <a:t> 2 y Lote 1 La Jabonera.</a:t>
            </a:r>
            <a:r>
              <a:rPr lang="es-CO" sz="1000" dirty="0"/>
              <a:t> </a:t>
            </a:r>
            <a:r>
              <a:rPr lang="es-CO" sz="1050" dirty="0"/>
              <a:t>No estaban captando tienen 28,08 l/s.</a:t>
            </a:r>
            <a:endParaRPr lang="es-CO" sz="1200" b="1" dirty="0"/>
          </a:p>
        </p:txBody>
      </p:sp>
      <p:cxnSp>
        <p:nvCxnSpPr>
          <p:cNvPr id="30" name="6 Conector recto de flecha">
            <a:extLst>
              <a:ext uri="{FF2B5EF4-FFF2-40B4-BE49-F238E27FC236}">
                <a16:creationId xmlns:a16="http://schemas.microsoft.com/office/drawing/2014/main" id="{2E52CFE4-ABEB-C459-6D2A-4E008678CBCD}"/>
              </a:ext>
            </a:extLst>
          </p:cNvPr>
          <p:cNvCxnSpPr/>
          <p:nvPr/>
        </p:nvCxnSpPr>
        <p:spPr>
          <a:xfrm flipH="1">
            <a:off x="2794590" y="942549"/>
            <a:ext cx="144016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6 Conector recto de flecha">
            <a:extLst>
              <a:ext uri="{FF2B5EF4-FFF2-40B4-BE49-F238E27FC236}">
                <a16:creationId xmlns:a16="http://schemas.microsoft.com/office/drawing/2014/main" id="{D3CDB6E3-5C0F-6BA6-C9B4-00085E484E95}"/>
              </a:ext>
            </a:extLst>
          </p:cNvPr>
          <p:cNvCxnSpPr>
            <a:cxnSpLocks/>
          </p:cNvCxnSpPr>
          <p:nvPr/>
        </p:nvCxnSpPr>
        <p:spPr>
          <a:xfrm>
            <a:off x="4263879" y="1230536"/>
            <a:ext cx="1560223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194909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194617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23735CA-ECB1-FF61-44E4-79EFAFF3685F}"/>
              </a:ext>
            </a:extLst>
          </p:cNvPr>
          <p:cNvSpPr txBox="1"/>
          <p:nvPr/>
        </p:nvSpPr>
        <p:spPr>
          <a:xfrm>
            <a:off x="881366" y="756983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Las Nieves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15,94 l/s. </a:t>
            </a:r>
            <a:endParaRPr lang="en-US" sz="12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CF5E551-AC4E-3E9E-5976-A6DDAA0A17B1}"/>
              </a:ext>
            </a:extLst>
          </p:cNvPr>
          <p:cNvSpPr txBox="1"/>
          <p:nvPr/>
        </p:nvSpPr>
        <p:spPr>
          <a:xfrm>
            <a:off x="5815659" y="772620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 Esperanza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21,79 l/s</a:t>
            </a:r>
            <a:r>
              <a:rPr lang="es-CO" sz="1200" dirty="0"/>
              <a:t>. </a:t>
            </a:r>
            <a:endParaRPr lang="en-US" sz="12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cxnSp>
        <p:nvCxnSpPr>
          <p:cNvPr id="82" name="6 Conector recto de flecha">
            <a:extLst>
              <a:ext uri="{FF2B5EF4-FFF2-40B4-BE49-F238E27FC236}">
                <a16:creationId xmlns:a16="http://schemas.microsoft.com/office/drawing/2014/main" id="{D039C0C1-F3BC-CF82-86B7-02727094A6E5}"/>
              </a:ext>
            </a:extLst>
          </p:cNvPr>
          <p:cNvCxnSpPr>
            <a:cxnSpLocks/>
            <a:stCxn id="83" idx="2"/>
          </p:cNvCxnSpPr>
          <p:nvPr/>
        </p:nvCxnSpPr>
        <p:spPr>
          <a:xfrm flipH="1" flipV="1">
            <a:off x="3737682" y="4172166"/>
            <a:ext cx="476679" cy="753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14361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FB573193-E295-31E7-66DE-D7F233F1F7C6}"/>
              </a:ext>
            </a:extLst>
          </p:cNvPr>
          <p:cNvSpPr txBox="1"/>
          <p:nvPr/>
        </p:nvSpPr>
        <p:spPr>
          <a:xfrm>
            <a:off x="1384443" y="3758837"/>
            <a:ext cx="23202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Santa Rita y </a:t>
            </a:r>
            <a:r>
              <a:rPr lang="es-CO" sz="1200" b="1" dirty="0" err="1"/>
              <a:t>Chivatera</a:t>
            </a:r>
            <a:r>
              <a:rPr lang="es-CO" sz="1200" b="1" dirty="0"/>
              <a:t> Canal 1: </a:t>
            </a:r>
            <a:r>
              <a:rPr lang="es-CO" sz="1200" dirty="0"/>
              <a:t>Caudal captado: </a:t>
            </a:r>
            <a:r>
              <a:rPr lang="es-CO" sz="1200" b="1" dirty="0"/>
              <a:t>26 l/s</a:t>
            </a:r>
            <a:r>
              <a:rPr lang="es-CO" sz="1200" dirty="0"/>
              <a:t> de 25,64 l/s Q asignado. </a:t>
            </a:r>
            <a:endParaRPr lang="en-US" sz="1200" dirty="0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29225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1613AA-6C1B-4E3E-B448-D10D73F3F432}"/>
              </a:ext>
            </a:extLst>
          </p:cNvPr>
          <p:cNvSpPr txBox="1"/>
          <p:nvPr/>
        </p:nvSpPr>
        <p:spPr>
          <a:xfrm>
            <a:off x="4263879" y="976132"/>
            <a:ext cx="97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Inactiva</a:t>
            </a:r>
            <a:endParaRPr lang="en-US" sz="11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EE5060-0D3F-3013-DAF4-E89D97B1DEE1}"/>
              </a:ext>
            </a:extLst>
          </p:cNvPr>
          <p:cNvSpPr txBox="1"/>
          <p:nvPr/>
        </p:nvSpPr>
        <p:spPr>
          <a:xfrm>
            <a:off x="2862645" y="591405"/>
            <a:ext cx="1344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Inactiva, </a:t>
            </a:r>
            <a:r>
              <a:rPr lang="es-CO" sz="900" b="1" dirty="0"/>
              <a:t>en proceso de concesión.</a:t>
            </a:r>
            <a:endParaRPr lang="en-US" sz="1100" b="1" dirty="0"/>
          </a:p>
        </p:txBody>
      </p:sp>
      <p:sp>
        <p:nvSpPr>
          <p:cNvPr id="18" name="7 CuadroTexto">
            <a:extLst>
              <a:ext uri="{FF2B5EF4-FFF2-40B4-BE49-F238E27FC236}">
                <a16:creationId xmlns:a16="http://schemas.microsoft.com/office/drawing/2014/main" id="{73B644A9-7841-2EB8-070D-DACF0D73F8B6}"/>
              </a:ext>
            </a:extLst>
          </p:cNvPr>
          <p:cNvSpPr txBox="1"/>
          <p:nvPr/>
        </p:nvSpPr>
        <p:spPr>
          <a:xfrm>
            <a:off x="2776206" y="3367906"/>
            <a:ext cx="1519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Q= 0,034 m3/s  </a:t>
            </a:r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190596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C589B079-7829-49F9-D51A-4943826CE0C0}"/>
              </a:ext>
            </a:extLst>
          </p:cNvPr>
          <p:cNvSpPr txBox="1"/>
          <p:nvPr/>
        </p:nvSpPr>
        <p:spPr>
          <a:xfrm>
            <a:off x="1449715" y="6254071"/>
            <a:ext cx="2463999" cy="3539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900" b="1" dirty="0"/>
              <a:t>Canal San Luis: Q asignado</a:t>
            </a:r>
            <a:r>
              <a:rPr lang="es-CO" sz="900" dirty="0"/>
              <a:t>: 19.96 l/s </a:t>
            </a:r>
            <a:r>
              <a:rPr lang="es-CO" sz="800" dirty="0"/>
              <a:t>Zona que requiere acompañamiento policial. </a:t>
            </a:r>
            <a:endParaRPr lang="es-CO" sz="900" dirty="0"/>
          </a:p>
        </p:txBody>
      </p: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6AA038B5-4353-9D0B-D89B-2088A2365879}"/>
              </a:ext>
            </a:extLst>
          </p:cNvPr>
          <p:cNvCxnSpPr>
            <a:cxnSpLocks/>
          </p:cNvCxnSpPr>
          <p:nvPr/>
        </p:nvCxnSpPr>
        <p:spPr>
          <a:xfrm flipV="1">
            <a:off x="3928831" y="6322974"/>
            <a:ext cx="255773" cy="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81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20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0,880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0,728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0,999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0,261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1,879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75457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1,009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80C99A7-9144-5C21-2C5F-45113E0FD8A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A66E57-061C-173B-FE2B-E63BA4A42E1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20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FE17F3B8-1798-A3F2-D4E8-2A42A0259BB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6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21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0,867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0,603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1,175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0,519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2,042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75457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1,128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80C99A7-9144-5C21-2C5F-45113E0FD8A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A66E57-061C-173B-FE2B-E63BA4A42E1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6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FE17F3B8-1798-A3F2-D4E8-2A42A0259BB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5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22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0,930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0,528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1,032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0,290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1,962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75457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0,823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80C99A7-9144-5C21-2C5F-45113E0FD8A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A66E57-061C-173B-FE2B-E63BA4A42E1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5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FE17F3B8-1798-A3F2-D4E8-2A42A0259BB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53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23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763528" y="1862707"/>
            <a:ext cx="1519802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0,383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1960870" y="2065516"/>
            <a:ext cx="2240359" cy="736878"/>
          </a:xfrm>
          <a:prstGeom prst="bentConnector3">
            <a:avLst>
              <a:gd name="adj1" fmla="val 168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204480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13356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8270210" y="4234690"/>
            <a:ext cx="1070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600" b="1" dirty="0"/>
              <a:t>Captación</a:t>
            </a:r>
          </a:p>
          <a:p>
            <a:pPr algn="ctr"/>
            <a:r>
              <a:rPr lang="es-CO" sz="1600" b="1" dirty="0"/>
              <a:t>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7043449" y="4547824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0,690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1,919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201229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0,280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848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 2,302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13755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102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75457" y="454703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0,977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39616" y="4364079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205542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205250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24994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82390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211862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980C99A7-9144-5C21-2C5F-45113E0FD8AE}"/>
              </a:ext>
            </a:extLst>
          </p:cNvPr>
          <p:cNvCxnSpPr>
            <a:cxnSpLocks/>
          </p:cNvCxnSpPr>
          <p:nvPr/>
        </p:nvCxnSpPr>
        <p:spPr>
          <a:xfrm flipH="1">
            <a:off x="1747263" y="5056477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A66E57-061C-173B-FE2B-E63BA4A42E18}"/>
              </a:ext>
            </a:extLst>
          </p:cNvPr>
          <p:cNvSpPr txBox="1"/>
          <p:nvPr/>
        </p:nvSpPr>
        <p:spPr>
          <a:xfrm>
            <a:off x="23360" y="4742522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7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cxnSp>
        <p:nvCxnSpPr>
          <p:cNvPr id="21" name="6 Conector recto de flecha">
            <a:extLst>
              <a:ext uri="{FF2B5EF4-FFF2-40B4-BE49-F238E27FC236}">
                <a16:creationId xmlns:a16="http://schemas.microsoft.com/office/drawing/2014/main" id="{FE17F3B8-1798-A3F2-D4E8-2A42A0259BBC}"/>
              </a:ext>
            </a:extLst>
          </p:cNvPr>
          <p:cNvCxnSpPr>
            <a:cxnSpLocks/>
          </p:cNvCxnSpPr>
          <p:nvPr/>
        </p:nvCxnSpPr>
        <p:spPr>
          <a:xfrm>
            <a:off x="4315229" y="4689169"/>
            <a:ext cx="2715001" cy="10821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781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0EFAA6-EBA9-F54E-8DD2-3A897AB6A1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" y="0"/>
            <a:ext cx="11148143" cy="719931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99373A9-6A4C-CA4E-8DB1-F140F42FC3E2}"/>
              </a:ext>
            </a:extLst>
          </p:cNvPr>
          <p:cNvSpPr/>
          <p:nvPr/>
        </p:nvSpPr>
        <p:spPr>
          <a:xfrm>
            <a:off x="948329" y="556382"/>
            <a:ext cx="9002683" cy="107584"/>
          </a:xfrm>
          <a:prstGeom prst="rect">
            <a:avLst/>
          </a:prstGeom>
          <a:solidFill>
            <a:srgbClr val="316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4D027A6-1676-E147-B064-7188781A68AF}"/>
              </a:ext>
            </a:extLst>
          </p:cNvPr>
          <p:cNvSpPr txBox="1"/>
          <p:nvPr/>
        </p:nvSpPr>
        <p:spPr>
          <a:xfrm>
            <a:off x="1457156" y="64791"/>
            <a:ext cx="8042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rgbClr val="00B050"/>
                </a:solidFill>
                <a:latin typeface="Poppins" panose="02000000000000000000" pitchFamily="2" charset="77"/>
                <a:cs typeface="Poppins" panose="02000000000000000000" pitchFamily="2" charset="77"/>
              </a:rPr>
              <a:t>Río Las Ceibas 24 septiembre</a:t>
            </a:r>
          </a:p>
        </p:txBody>
      </p:sp>
      <p:cxnSp>
        <p:nvCxnSpPr>
          <p:cNvPr id="2" name="2 Conector recto">
            <a:extLst>
              <a:ext uri="{FF2B5EF4-FFF2-40B4-BE49-F238E27FC236}">
                <a16:creationId xmlns:a16="http://schemas.microsoft.com/office/drawing/2014/main" id="{20269655-4F2F-217F-4138-9F5B96542FAF}"/>
              </a:ext>
            </a:extLst>
          </p:cNvPr>
          <p:cNvCxnSpPr>
            <a:cxnSpLocks/>
          </p:cNvCxnSpPr>
          <p:nvPr/>
        </p:nvCxnSpPr>
        <p:spPr>
          <a:xfrm>
            <a:off x="4272582" y="663966"/>
            <a:ext cx="2935" cy="585221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4 Conector recto de flecha">
            <a:extLst>
              <a:ext uri="{FF2B5EF4-FFF2-40B4-BE49-F238E27FC236}">
                <a16:creationId xmlns:a16="http://schemas.microsoft.com/office/drawing/2014/main" id="{D77E4A52-A123-9277-8810-26B031E7C7CB}"/>
              </a:ext>
            </a:extLst>
          </p:cNvPr>
          <p:cNvCxnSpPr>
            <a:cxnSpLocks/>
          </p:cNvCxnSpPr>
          <p:nvPr/>
        </p:nvCxnSpPr>
        <p:spPr>
          <a:xfrm>
            <a:off x="4275517" y="6516182"/>
            <a:ext cx="7813" cy="683131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6 Conector recto de flecha">
            <a:extLst>
              <a:ext uri="{FF2B5EF4-FFF2-40B4-BE49-F238E27FC236}">
                <a16:creationId xmlns:a16="http://schemas.microsoft.com/office/drawing/2014/main" id="{20C21327-C2B2-4FEA-BA80-D0E8DEC0F364}"/>
              </a:ext>
            </a:extLst>
          </p:cNvPr>
          <p:cNvCxnSpPr>
            <a:cxnSpLocks/>
          </p:cNvCxnSpPr>
          <p:nvPr/>
        </p:nvCxnSpPr>
        <p:spPr>
          <a:xfrm flipH="1">
            <a:off x="2625669" y="1862707"/>
            <a:ext cx="1657661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9 CuadroTexto">
            <a:extLst>
              <a:ext uri="{FF2B5EF4-FFF2-40B4-BE49-F238E27FC236}">
                <a16:creationId xmlns:a16="http://schemas.microsoft.com/office/drawing/2014/main" id="{EE5EE301-CF4F-8037-CF6F-BCA90051917C}"/>
              </a:ext>
            </a:extLst>
          </p:cNvPr>
          <p:cNvSpPr txBox="1"/>
          <p:nvPr/>
        </p:nvSpPr>
        <p:spPr>
          <a:xfrm>
            <a:off x="-124387" y="1502249"/>
            <a:ext cx="1873887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/>
              <a:t>Captación </a:t>
            </a:r>
          </a:p>
          <a:p>
            <a:pPr algn="ctr"/>
            <a:r>
              <a:rPr lang="es-CO" sz="1600" b="1" dirty="0"/>
              <a:t>El Guayabo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100" b="1" dirty="0"/>
              <a:t>QR: 800 </a:t>
            </a:r>
            <a:r>
              <a:rPr lang="es-CO" sz="1100" b="1" dirty="0" err="1"/>
              <a:t>lps</a:t>
            </a:r>
            <a:endParaRPr lang="es-CO" sz="1100" b="1" dirty="0"/>
          </a:p>
        </p:txBody>
      </p:sp>
      <p:sp>
        <p:nvSpPr>
          <p:cNvPr id="16" name="12 Rectángulo">
            <a:extLst>
              <a:ext uri="{FF2B5EF4-FFF2-40B4-BE49-F238E27FC236}">
                <a16:creationId xmlns:a16="http://schemas.microsoft.com/office/drawing/2014/main" id="{ABD8949C-2216-6F1E-5EC9-741B6A164BDD}"/>
              </a:ext>
            </a:extLst>
          </p:cNvPr>
          <p:cNvSpPr/>
          <p:nvPr/>
        </p:nvSpPr>
        <p:spPr>
          <a:xfrm>
            <a:off x="3913714" y="1958140"/>
            <a:ext cx="718804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7" name="13 CuadroTexto">
            <a:extLst>
              <a:ext uri="{FF2B5EF4-FFF2-40B4-BE49-F238E27FC236}">
                <a16:creationId xmlns:a16="http://schemas.microsoft.com/office/drawing/2014/main" id="{9AA5A2E0-4CBD-B6B6-8FBF-A917D1167E0D}"/>
              </a:ext>
            </a:extLst>
          </p:cNvPr>
          <p:cNvSpPr txBox="1"/>
          <p:nvPr/>
        </p:nvSpPr>
        <p:spPr>
          <a:xfrm>
            <a:off x="3926963" y="2024624"/>
            <a:ext cx="6923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b="1" dirty="0"/>
              <a:t>RIMAC</a:t>
            </a:r>
          </a:p>
        </p:txBody>
      </p:sp>
      <p:sp>
        <p:nvSpPr>
          <p:cNvPr id="24" name="25 CuadroTexto">
            <a:extLst>
              <a:ext uri="{FF2B5EF4-FFF2-40B4-BE49-F238E27FC236}">
                <a16:creationId xmlns:a16="http://schemas.microsoft.com/office/drawing/2014/main" id="{12B6F623-986F-2548-E10C-6F8F7F1DE7BF}"/>
              </a:ext>
            </a:extLst>
          </p:cNvPr>
          <p:cNvSpPr txBox="1"/>
          <p:nvPr/>
        </p:nvSpPr>
        <p:spPr>
          <a:xfrm>
            <a:off x="1371800" y="1757739"/>
            <a:ext cx="1391728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sz="1400" b="1" dirty="0"/>
              <a:t>Q = 1,014 m3/s  </a:t>
            </a:r>
          </a:p>
        </p:txBody>
      </p:sp>
      <p:cxnSp>
        <p:nvCxnSpPr>
          <p:cNvPr id="25" name="27 Conector angular">
            <a:extLst>
              <a:ext uri="{FF2B5EF4-FFF2-40B4-BE49-F238E27FC236}">
                <a16:creationId xmlns:a16="http://schemas.microsoft.com/office/drawing/2014/main" id="{799EC402-8F4A-D32D-2000-BA7EA2541E46}"/>
              </a:ext>
            </a:extLst>
          </p:cNvPr>
          <p:cNvCxnSpPr>
            <a:cxnSpLocks/>
          </p:cNvCxnSpPr>
          <p:nvPr/>
        </p:nvCxnSpPr>
        <p:spPr>
          <a:xfrm>
            <a:off x="1960870" y="2065516"/>
            <a:ext cx="2315980" cy="723418"/>
          </a:xfrm>
          <a:prstGeom prst="bentConnector3">
            <a:avLst>
              <a:gd name="adj1" fmla="val 1506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30 Conector recto de flecha">
            <a:extLst>
              <a:ext uri="{FF2B5EF4-FFF2-40B4-BE49-F238E27FC236}">
                <a16:creationId xmlns:a16="http://schemas.microsoft.com/office/drawing/2014/main" id="{D96E7BEB-E2D0-EFA4-2EFC-C63FCB09C9AD}"/>
              </a:ext>
            </a:extLst>
          </p:cNvPr>
          <p:cNvCxnSpPr>
            <a:cxnSpLocks/>
          </p:cNvCxnSpPr>
          <p:nvPr/>
        </p:nvCxnSpPr>
        <p:spPr>
          <a:xfrm>
            <a:off x="1236724" y="3648209"/>
            <a:ext cx="3002502" cy="26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31 CuadroTexto">
            <a:extLst>
              <a:ext uri="{FF2B5EF4-FFF2-40B4-BE49-F238E27FC236}">
                <a16:creationId xmlns:a16="http://schemas.microsoft.com/office/drawing/2014/main" id="{83B84E28-80E5-EEF9-AF4D-033544CA918A}"/>
              </a:ext>
            </a:extLst>
          </p:cNvPr>
          <p:cNvSpPr txBox="1"/>
          <p:nvPr/>
        </p:nvSpPr>
        <p:spPr>
          <a:xfrm>
            <a:off x="273626" y="3355821"/>
            <a:ext cx="1077859" cy="58477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CO" sz="1600" b="1" dirty="0"/>
              <a:t>Quebrada </a:t>
            </a:r>
          </a:p>
          <a:p>
            <a:r>
              <a:rPr lang="es-CO" sz="1600" b="1" dirty="0"/>
              <a:t>Los Micos</a:t>
            </a:r>
          </a:p>
        </p:txBody>
      </p:sp>
      <p:cxnSp>
        <p:nvCxnSpPr>
          <p:cNvPr id="29" name="34 Conector recto de flecha">
            <a:extLst>
              <a:ext uri="{FF2B5EF4-FFF2-40B4-BE49-F238E27FC236}">
                <a16:creationId xmlns:a16="http://schemas.microsoft.com/office/drawing/2014/main" id="{B7F882EF-E202-CFDF-FD75-0C8532A92CDE}"/>
              </a:ext>
            </a:extLst>
          </p:cNvPr>
          <p:cNvCxnSpPr/>
          <p:nvPr/>
        </p:nvCxnSpPr>
        <p:spPr>
          <a:xfrm>
            <a:off x="4273116" y="4947062"/>
            <a:ext cx="279442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7 Elipse">
            <a:extLst>
              <a:ext uri="{FF2B5EF4-FFF2-40B4-BE49-F238E27FC236}">
                <a16:creationId xmlns:a16="http://schemas.microsoft.com/office/drawing/2014/main" id="{C106713C-4A32-7A47-A4A2-F2A83E168F9E}"/>
              </a:ext>
            </a:extLst>
          </p:cNvPr>
          <p:cNvSpPr/>
          <p:nvPr/>
        </p:nvSpPr>
        <p:spPr>
          <a:xfrm>
            <a:off x="4193847" y="147644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5" name="40 Elipse">
            <a:extLst>
              <a:ext uri="{FF2B5EF4-FFF2-40B4-BE49-F238E27FC236}">
                <a16:creationId xmlns:a16="http://schemas.microsoft.com/office/drawing/2014/main" id="{DFBC5CFC-F5C2-7980-2FDB-2D1A2FC712CB}"/>
              </a:ext>
            </a:extLst>
          </p:cNvPr>
          <p:cNvSpPr/>
          <p:nvPr/>
        </p:nvSpPr>
        <p:spPr>
          <a:xfrm>
            <a:off x="4211960" y="54808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41 Elipse">
            <a:extLst>
              <a:ext uri="{FF2B5EF4-FFF2-40B4-BE49-F238E27FC236}">
                <a16:creationId xmlns:a16="http://schemas.microsoft.com/office/drawing/2014/main" id="{C822EAF9-CC7D-4E78-4F5D-6936C88B2A9B}"/>
              </a:ext>
            </a:extLst>
          </p:cNvPr>
          <p:cNvSpPr/>
          <p:nvPr/>
        </p:nvSpPr>
        <p:spPr>
          <a:xfrm>
            <a:off x="4202723" y="6698011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44 CuadroTexto">
            <a:extLst>
              <a:ext uri="{FF2B5EF4-FFF2-40B4-BE49-F238E27FC236}">
                <a16:creationId xmlns:a16="http://schemas.microsoft.com/office/drawing/2014/main" id="{56CF2864-71F2-3842-B8A3-98B0EB13E4E5}"/>
              </a:ext>
            </a:extLst>
          </p:cNvPr>
          <p:cNvSpPr txBox="1"/>
          <p:nvPr/>
        </p:nvSpPr>
        <p:spPr>
          <a:xfrm>
            <a:off x="6972054" y="4501299"/>
            <a:ext cx="17446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600" b="1" dirty="0"/>
              <a:t>Captación El Tomo</a:t>
            </a:r>
          </a:p>
          <a:p>
            <a:pPr algn="ctr"/>
            <a:r>
              <a:rPr lang="es-CO" sz="1600" b="1" dirty="0"/>
              <a:t>EPN</a:t>
            </a:r>
          </a:p>
          <a:p>
            <a:pPr algn="ctr"/>
            <a:r>
              <a:rPr lang="es-CO" sz="1200" dirty="0"/>
              <a:t>QR: 900 LPS</a:t>
            </a:r>
          </a:p>
        </p:txBody>
      </p:sp>
      <p:cxnSp>
        <p:nvCxnSpPr>
          <p:cNvPr id="43" name="47 Conector recto">
            <a:extLst>
              <a:ext uri="{FF2B5EF4-FFF2-40B4-BE49-F238E27FC236}">
                <a16:creationId xmlns:a16="http://schemas.microsoft.com/office/drawing/2014/main" id="{82E7EA14-6BFA-6985-2119-A3BF80EEE125}"/>
              </a:ext>
            </a:extLst>
          </p:cNvPr>
          <p:cNvCxnSpPr>
            <a:cxnSpLocks/>
          </p:cNvCxnSpPr>
          <p:nvPr/>
        </p:nvCxnSpPr>
        <p:spPr>
          <a:xfrm>
            <a:off x="4273116" y="1750762"/>
            <a:ext cx="6847460" cy="28155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25 CuadroTexto">
            <a:extLst>
              <a:ext uri="{FF2B5EF4-FFF2-40B4-BE49-F238E27FC236}">
                <a16:creationId xmlns:a16="http://schemas.microsoft.com/office/drawing/2014/main" id="{36BEA41A-2B2E-B3E8-F232-B3300CC127CE}"/>
              </a:ext>
            </a:extLst>
          </p:cNvPr>
          <p:cNvSpPr txBox="1"/>
          <p:nvPr/>
        </p:nvSpPr>
        <p:spPr>
          <a:xfrm>
            <a:off x="8267404" y="4953136"/>
            <a:ext cx="1303160" cy="307777"/>
          </a:xfrm>
          <a:prstGeom prst="rect">
            <a:avLst/>
          </a:prstGeom>
          <a:solidFill>
            <a:srgbClr val="00B0F0">
              <a:alpha val="40784"/>
            </a:srgb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s-CO" sz="1400" b="1" dirty="0"/>
              <a:t>Q = 0,870 m3/s  </a:t>
            </a:r>
          </a:p>
        </p:txBody>
      </p:sp>
      <p:cxnSp>
        <p:nvCxnSpPr>
          <p:cNvPr id="11" name="27 Conector angular">
            <a:extLst>
              <a:ext uri="{FF2B5EF4-FFF2-40B4-BE49-F238E27FC236}">
                <a16:creationId xmlns:a16="http://schemas.microsoft.com/office/drawing/2014/main" id="{78CAEBEF-87ED-021F-362E-E4076E3DE33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3832" y="5325440"/>
            <a:ext cx="2097175" cy="1"/>
          </a:xfrm>
          <a:prstGeom prst="bentConnector3">
            <a:avLst>
              <a:gd name="adj1" fmla="val 50000"/>
            </a:avLst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7 Conector recto">
            <a:extLst>
              <a:ext uri="{FF2B5EF4-FFF2-40B4-BE49-F238E27FC236}">
                <a16:creationId xmlns:a16="http://schemas.microsoft.com/office/drawing/2014/main" id="{8C193452-E483-4FAB-E546-6261CBD8FA1B}"/>
              </a:ext>
            </a:extLst>
          </p:cNvPr>
          <p:cNvCxnSpPr>
            <a:cxnSpLocks/>
          </p:cNvCxnSpPr>
          <p:nvPr/>
        </p:nvCxnSpPr>
        <p:spPr>
          <a:xfrm>
            <a:off x="4283330" y="3901875"/>
            <a:ext cx="6902825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7 CuadroTexto">
            <a:extLst>
              <a:ext uri="{FF2B5EF4-FFF2-40B4-BE49-F238E27FC236}">
                <a16:creationId xmlns:a16="http://schemas.microsoft.com/office/drawing/2014/main" id="{F639AF47-55B4-106B-A90D-8A22717DD435}"/>
              </a:ext>
            </a:extLst>
          </p:cNvPr>
          <p:cNvSpPr txBox="1"/>
          <p:nvPr/>
        </p:nvSpPr>
        <p:spPr>
          <a:xfrm>
            <a:off x="4275016" y="2599413"/>
            <a:ext cx="1686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Q= 1,058 m3/s  </a:t>
            </a:r>
          </a:p>
        </p:txBody>
      </p:sp>
      <p:cxnSp>
        <p:nvCxnSpPr>
          <p:cNvPr id="51" name="30 Conector recto de flecha">
            <a:extLst>
              <a:ext uri="{FF2B5EF4-FFF2-40B4-BE49-F238E27FC236}">
                <a16:creationId xmlns:a16="http://schemas.microsoft.com/office/drawing/2014/main" id="{E43C628B-D9E6-3221-71E1-72838BF36CA0}"/>
              </a:ext>
            </a:extLst>
          </p:cNvPr>
          <p:cNvCxnSpPr>
            <a:cxnSpLocks/>
          </p:cNvCxnSpPr>
          <p:nvPr/>
        </p:nvCxnSpPr>
        <p:spPr>
          <a:xfrm flipV="1">
            <a:off x="1409856" y="6168137"/>
            <a:ext cx="2870633" cy="1483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47 Conector recto">
            <a:extLst>
              <a:ext uri="{FF2B5EF4-FFF2-40B4-BE49-F238E27FC236}">
                <a16:creationId xmlns:a16="http://schemas.microsoft.com/office/drawing/2014/main" id="{B67CC5A4-F7FB-0372-8328-20D2510C6994}"/>
              </a:ext>
            </a:extLst>
          </p:cNvPr>
          <p:cNvCxnSpPr>
            <a:cxnSpLocks/>
          </p:cNvCxnSpPr>
          <p:nvPr/>
        </p:nvCxnSpPr>
        <p:spPr>
          <a:xfrm>
            <a:off x="4305085" y="6330142"/>
            <a:ext cx="6859313" cy="0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31 CuadroTexto">
            <a:extLst>
              <a:ext uri="{FF2B5EF4-FFF2-40B4-BE49-F238E27FC236}">
                <a16:creationId xmlns:a16="http://schemas.microsoft.com/office/drawing/2014/main" id="{24E43C90-4958-4ADC-0239-7A7B9D155E47}"/>
              </a:ext>
            </a:extLst>
          </p:cNvPr>
          <p:cNvSpPr txBox="1"/>
          <p:nvPr/>
        </p:nvSpPr>
        <p:spPr>
          <a:xfrm>
            <a:off x="107607" y="5893131"/>
            <a:ext cx="1302249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CO" sz="1400" b="1" dirty="0"/>
              <a:t>Quebrada </a:t>
            </a:r>
          </a:p>
          <a:p>
            <a:r>
              <a:rPr lang="es-CO" sz="1400" b="1" dirty="0"/>
              <a:t>La Jabonera</a:t>
            </a:r>
          </a:p>
        </p:txBody>
      </p:sp>
      <p:cxnSp>
        <p:nvCxnSpPr>
          <p:cNvPr id="58" name="30 Conector recto de flecha">
            <a:extLst>
              <a:ext uri="{FF2B5EF4-FFF2-40B4-BE49-F238E27FC236}">
                <a16:creationId xmlns:a16="http://schemas.microsoft.com/office/drawing/2014/main" id="{58A93B2A-130B-F6DC-7F4D-21895D81D58C}"/>
              </a:ext>
            </a:extLst>
          </p:cNvPr>
          <p:cNvCxnSpPr>
            <a:cxnSpLocks/>
          </p:cNvCxnSpPr>
          <p:nvPr/>
        </p:nvCxnSpPr>
        <p:spPr>
          <a:xfrm>
            <a:off x="1966862" y="7048225"/>
            <a:ext cx="2226985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31 CuadroTexto">
            <a:extLst>
              <a:ext uri="{FF2B5EF4-FFF2-40B4-BE49-F238E27FC236}">
                <a16:creationId xmlns:a16="http://schemas.microsoft.com/office/drawing/2014/main" id="{7767339B-2BCF-14E3-FB50-0A54B6C7D7B0}"/>
              </a:ext>
            </a:extLst>
          </p:cNvPr>
          <p:cNvSpPr txBox="1"/>
          <p:nvPr/>
        </p:nvSpPr>
        <p:spPr>
          <a:xfrm>
            <a:off x="720675" y="6526894"/>
            <a:ext cx="1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Rio Magdalena</a:t>
            </a:r>
          </a:p>
        </p:txBody>
      </p:sp>
      <p:sp>
        <p:nvSpPr>
          <p:cNvPr id="61" name="39 Elipse">
            <a:extLst>
              <a:ext uri="{FF2B5EF4-FFF2-40B4-BE49-F238E27FC236}">
                <a16:creationId xmlns:a16="http://schemas.microsoft.com/office/drawing/2014/main" id="{56F67ECF-8097-0DF2-E311-287FE56157F8}"/>
              </a:ext>
            </a:extLst>
          </p:cNvPr>
          <p:cNvSpPr/>
          <p:nvPr/>
        </p:nvSpPr>
        <p:spPr>
          <a:xfrm>
            <a:off x="4190596" y="268913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2" name="20 CuadroTexto">
            <a:extLst>
              <a:ext uri="{FF2B5EF4-FFF2-40B4-BE49-F238E27FC236}">
                <a16:creationId xmlns:a16="http://schemas.microsoft.com/office/drawing/2014/main" id="{BADAEC7F-9420-6420-3768-99E646698B99}"/>
              </a:ext>
            </a:extLst>
          </p:cNvPr>
          <p:cNvSpPr txBox="1"/>
          <p:nvPr/>
        </p:nvSpPr>
        <p:spPr>
          <a:xfrm>
            <a:off x="4276850" y="5172951"/>
            <a:ext cx="179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0,308 m3/s   </a:t>
            </a:r>
          </a:p>
        </p:txBody>
      </p:sp>
      <p:sp>
        <p:nvSpPr>
          <p:cNvPr id="12" name="7 CuadroTexto">
            <a:extLst>
              <a:ext uri="{FF2B5EF4-FFF2-40B4-BE49-F238E27FC236}">
                <a16:creationId xmlns:a16="http://schemas.microsoft.com/office/drawing/2014/main" id="{EE987242-4392-908A-9A1D-C0AF1399DB2C}"/>
              </a:ext>
            </a:extLst>
          </p:cNvPr>
          <p:cNvSpPr txBox="1"/>
          <p:nvPr/>
        </p:nvSpPr>
        <p:spPr>
          <a:xfrm>
            <a:off x="4287832" y="1369925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2,072 m3/s  </a:t>
            </a:r>
          </a:p>
        </p:txBody>
      </p:sp>
      <p:sp>
        <p:nvSpPr>
          <p:cNvPr id="14" name="39 Elipse">
            <a:extLst>
              <a:ext uri="{FF2B5EF4-FFF2-40B4-BE49-F238E27FC236}">
                <a16:creationId xmlns:a16="http://schemas.microsoft.com/office/drawing/2014/main" id="{DFB2CA4E-8987-B3C3-F1F6-3354C742D371}"/>
              </a:ext>
            </a:extLst>
          </p:cNvPr>
          <p:cNvSpPr/>
          <p:nvPr/>
        </p:nvSpPr>
        <p:spPr>
          <a:xfrm>
            <a:off x="4203122" y="3159386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4058E574-91B9-9F11-BBED-E6F8A5630509}"/>
              </a:ext>
            </a:extLst>
          </p:cNvPr>
          <p:cNvCxnSpPr>
            <a:cxnSpLocks/>
          </p:cNvCxnSpPr>
          <p:nvPr/>
        </p:nvCxnSpPr>
        <p:spPr>
          <a:xfrm flipV="1">
            <a:off x="4269828" y="3261682"/>
            <a:ext cx="2342188" cy="1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CBB1716-41DD-8067-0BFE-F8771E9B6CD7}"/>
              </a:ext>
            </a:extLst>
          </p:cNvPr>
          <p:cNvSpPr txBox="1"/>
          <p:nvPr/>
        </p:nvSpPr>
        <p:spPr>
          <a:xfrm>
            <a:off x="6648601" y="2645579"/>
            <a:ext cx="1995625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California (2 concesiones):                  </a:t>
            </a:r>
            <a:r>
              <a:rPr lang="es-CO" sz="1200" dirty="0"/>
              <a:t>Caudal captado: </a:t>
            </a:r>
            <a:r>
              <a:rPr lang="es-CO" sz="1200" b="1" dirty="0"/>
              <a:t>18 l/s</a:t>
            </a:r>
            <a:r>
              <a:rPr lang="es-CO" sz="1200" dirty="0"/>
              <a:t> de 33,98 l/s Q asignado. </a:t>
            </a:r>
            <a:endParaRPr lang="en-US" sz="12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D90649C-6584-EAE1-0C9D-C27E9398469F}"/>
              </a:ext>
            </a:extLst>
          </p:cNvPr>
          <p:cNvSpPr txBox="1"/>
          <p:nvPr/>
        </p:nvSpPr>
        <p:spPr>
          <a:xfrm>
            <a:off x="2055943" y="1356945"/>
            <a:ext cx="2199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B.Guayabo</a:t>
            </a:r>
            <a:endParaRPr lang="en-US" sz="1400" b="1" dirty="0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26A077C-C418-D658-CD0C-CBBFCA6FAF64}"/>
              </a:ext>
            </a:extLst>
          </p:cNvPr>
          <p:cNvSpPr txBox="1"/>
          <p:nvPr/>
        </p:nvSpPr>
        <p:spPr>
          <a:xfrm>
            <a:off x="2037679" y="252355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</a:t>
            </a:r>
            <a:r>
              <a:rPr lang="es-CO" sz="1200" b="1" dirty="0" err="1"/>
              <a:t>B.Guayabo</a:t>
            </a:r>
            <a:endParaRPr lang="en-US" sz="1200" b="1" dirty="0"/>
          </a:p>
        </p:txBody>
      </p:sp>
      <p:sp>
        <p:nvSpPr>
          <p:cNvPr id="65" name="7 CuadroTexto">
            <a:extLst>
              <a:ext uri="{FF2B5EF4-FFF2-40B4-BE49-F238E27FC236}">
                <a16:creationId xmlns:a16="http://schemas.microsoft.com/office/drawing/2014/main" id="{1D7DD38F-BC83-3884-3551-6C744F4308A3}"/>
              </a:ext>
            </a:extLst>
          </p:cNvPr>
          <p:cNvSpPr txBox="1"/>
          <p:nvPr/>
        </p:nvSpPr>
        <p:spPr>
          <a:xfrm>
            <a:off x="2543558" y="4642730"/>
            <a:ext cx="1739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Q = 1,182 m3/s  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48AFA5D9-B063-7167-8F94-2CFFD125034E}"/>
              </a:ext>
            </a:extLst>
          </p:cNvPr>
          <p:cNvSpPr txBox="1"/>
          <p:nvPr/>
        </p:nvSpPr>
        <p:spPr>
          <a:xfrm>
            <a:off x="2307717" y="4481040"/>
            <a:ext cx="2715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/>
              <a:t>Caudal antes de </a:t>
            </a:r>
            <a:r>
              <a:rPr lang="es-CO" sz="1400" b="1" dirty="0" err="1"/>
              <a:t>B.Tomo</a:t>
            </a:r>
            <a:endParaRPr lang="en-US" sz="1400" b="1" dirty="0"/>
          </a:p>
        </p:txBody>
      </p:sp>
      <p:sp>
        <p:nvSpPr>
          <p:cNvPr id="68" name="40 Elipse">
            <a:extLst>
              <a:ext uri="{FF2B5EF4-FFF2-40B4-BE49-F238E27FC236}">
                <a16:creationId xmlns:a16="http://schemas.microsoft.com/office/drawing/2014/main" id="{606329C7-3AA8-A7E8-7BC3-3D6D5519746D}"/>
              </a:ext>
            </a:extLst>
          </p:cNvPr>
          <p:cNvSpPr/>
          <p:nvPr/>
        </p:nvSpPr>
        <p:spPr>
          <a:xfrm>
            <a:off x="4213860" y="496570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0" name="Conector recto de flecha 69">
            <a:extLst>
              <a:ext uri="{FF2B5EF4-FFF2-40B4-BE49-F238E27FC236}">
                <a16:creationId xmlns:a16="http://schemas.microsoft.com/office/drawing/2014/main" id="{C4D6936E-FD79-CD8E-811D-665D552B0049}"/>
              </a:ext>
            </a:extLst>
          </p:cNvPr>
          <p:cNvCxnSpPr>
            <a:cxnSpLocks/>
          </p:cNvCxnSpPr>
          <p:nvPr/>
        </p:nvCxnSpPr>
        <p:spPr>
          <a:xfrm flipH="1">
            <a:off x="1741142" y="5045423"/>
            <a:ext cx="2432967" cy="10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0E0052C-9EE7-A7C6-A4FC-7CF11E9152E9}"/>
              </a:ext>
            </a:extLst>
          </p:cNvPr>
          <p:cNvSpPr txBox="1"/>
          <p:nvPr/>
        </p:nvSpPr>
        <p:spPr>
          <a:xfrm>
            <a:off x="38505" y="4465651"/>
            <a:ext cx="171969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200" b="1" dirty="0"/>
              <a:t>Canal Santa Rita 2:                </a:t>
            </a:r>
            <a:r>
              <a:rPr lang="es-CO" sz="1200" dirty="0"/>
              <a:t>Caudal captado: </a:t>
            </a:r>
            <a:r>
              <a:rPr lang="es-CO" sz="1200" b="1" dirty="0"/>
              <a:t>4 l/s</a:t>
            </a:r>
            <a:r>
              <a:rPr lang="es-CO" sz="1200" dirty="0"/>
              <a:t> de 12,65 l/s Q asignado. </a:t>
            </a:r>
            <a:endParaRPr lang="en-US" sz="1200" dirty="0"/>
          </a:p>
        </p:txBody>
      </p:sp>
      <p:sp>
        <p:nvSpPr>
          <p:cNvPr id="77" name="40 Elipse">
            <a:extLst>
              <a:ext uri="{FF2B5EF4-FFF2-40B4-BE49-F238E27FC236}">
                <a16:creationId xmlns:a16="http://schemas.microsoft.com/office/drawing/2014/main" id="{6D6E85F6-579B-6BF6-962E-81AC81DE997D}"/>
              </a:ext>
            </a:extLst>
          </p:cNvPr>
          <p:cNvSpPr/>
          <p:nvPr/>
        </p:nvSpPr>
        <p:spPr>
          <a:xfrm>
            <a:off x="4207335" y="5205985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96EEE08-9586-4F34-CCF1-A5D61143A731}"/>
              </a:ext>
            </a:extLst>
          </p:cNvPr>
          <p:cNvCxnSpPr>
            <a:cxnSpLocks/>
          </p:cNvCxnSpPr>
          <p:nvPr/>
        </p:nvCxnSpPr>
        <p:spPr>
          <a:xfrm flipH="1" flipV="1">
            <a:off x="1758203" y="5579296"/>
            <a:ext cx="2435644" cy="1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D3BA9108-4223-64E9-9B61-305325CC32BA}"/>
              </a:ext>
            </a:extLst>
          </p:cNvPr>
          <p:cNvSpPr txBox="1"/>
          <p:nvPr/>
        </p:nvSpPr>
        <p:spPr>
          <a:xfrm>
            <a:off x="35675" y="5212589"/>
            <a:ext cx="1713825" cy="59247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1100" b="1" dirty="0"/>
              <a:t>Canal </a:t>
            </a:r>
            <a:r>
              <a:rPr lang="es-CO" sz="1100" b="1" dirty="0" err="1"/>
              <a:t>Chivatera</a:t>
            </a:r>
            <a:r>
              <a:rPr lang="es-CO" sz="1100" b="1" dirty="0"/>
              <a:t> 2 y Lote 1 La Jabonera.</a:t>
            </a:r>
            <a:r>
              <a:rPr lang="es-CO" sz="1000" dirty="0"/>
              <a:t> </a:t>
            </a:r>
            <a:r>
              <a:rPr lang="es-CO" sz="1050" dirty="0"/>
              <a:t>No estaban captando tienen 28,08 l/s.</a:t>
            </a:r>
            <a:endParaRPr lang="es-CO" sz="1200" b="1" dirty="0"/>
          </a:p>
        </p:txBody>
      </p:sp>
      <p:cxnSp>
        <p:nvCxnSpPr>
          <p:cNvPr id="30" name="6 Conector recto de flecha">
            <a:extLst>
              <a:ext uri="{FF2B5EF4-FFF2-40B4-BE49-F238E27FC236}">
                <a16:creationId xmlns:a16="http://schemas.microsoft.com/office/drawing/2014/main" id="{2E52CFE4-ABEB-C459-6D2A-4E008678CBCD}"/>
              </a:ext>
            </a:extLst>
          </p:cNvPr>
          <p:cNvCxnSpPr/>
          <p:nvPr/>
        </p:nvCxnSpPr>
        <p:spPr>
          <a:xfrm flipH="1">
            <a:off x="2794590" y="942549"/>
            <a:ext cx="144016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6 Conector recto de flecha">
            <a:extLst>
              <a:ext uri="{FF2B5EF4-FFF2-40B4-BE49-F238E27FC236}">
                <a16:creationId xmlns:a16="http://schemas.microsoft.com/office/drawing/2014/main" id="{D3CDB6E3-5C0F-6BA6-C9B4-00085E484E95}"/>
              </a:ext>
            </a:extLst>
          </p:cNvPr>
          <p:cNvCxnSpPr>
            <a:cxnSpLocks/>
          </p:cNvCxnSpPr>
          <p:nvPr/>
        </p:nvCxnSpPr>
        <p:spPr>
          <a:xfrm>
            <a:off x="4263879" y="1230536"/>
            <a:ext cx="1560223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37 Elipse">
            <a:extLst>
              <a:ext uri="{FF2B5EF4-FFF2-40B4-BE49-F238E27FC236}">
                <a16:creationId xmlns:a16="http://schemas.microsoft.com/office/drawing/2014/main" id="{8C7C9317-9DFD-4284-2F7B-C4A54E50CA7C}"/>
              </a:ext>
            </a:extLst>
          </p:cNvPr>
          <p:cNvSpPr/>
          <p:nvPr/>
        </p:nvSpPr>
        <p:spPr>
          <a:xfrm>
            <a:off x="4194909" y="866869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37 Elipse">
            <a:extLst>
              <a:ext uri="{FF2B5EF4-FFF2-40B4-BE49-F238E27FC236}">
                <a16:creationId xmlns:a16="http://schemas.microsoft.com/office/drawing/2014/main" id="{62085FBB-C67C-0C25-E681-E7CE2D8028EB}"/>
              </a:ext>
            </a:extLst>
          </p:cNvPr>
          <p:cNvSpPr/>
          <p:nvPr/>
        </p:nvSpPr>
        <p:spPr>
          <a:xfrm>
            <a:off x="4194617" y="115276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23735CA-ECB1-FF61-44E4-79EFAFF3685F}"/>
              </a:ext>
            </a:extLst>
          </p:cNvPr>
          <p:cNvSpPr txBox="1"/>
          <p:nvPr/>
        </p:nvSpPr>
        <p:spPr>
          <a:xfrm>
            <a:off x="881366" y="756983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Las Nieves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15,94 l/s. </a:t>
            </a:r>
            <a:endParaRPr lang="en-US" sz="1200" dirty="0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CF5E551-AC4E-3E9E-5976-A6DDAA0A17B1}"/>
              </a:ext>
            </a:extLst>
          </p:cNvPr>
          <p:cNvSpPr txBox="1"/>
          <p:nvPr/>
        </p:nvSpPr>
        <p:spPr>
          <a:xfrm>
            <a:off x="5815659" y="772620"/>
            <a:ext cx="186074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La Esperanza                   </a:t>
            </a:r>
            <a:r>
              <a:rPr lang="es-CO" sz="1200" dirty="0"/>
              <a:t>Caudal asignado: </a:t>
            </a:r>
            <a:r>
              <a:rPr lang="es-CO" sz="1200" b="1" dirty="0"/>
              <a:t>21,79 l/s</a:t>
            </a:r>
            <a:r>
              <a:rPr lang="es-CO" sz="1200" dirty="0"/>
              <a:t>. </a:t>
            </a:r>
            <a:endParaRPr lang="en-US" sz="12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B0F47BF4-619F-F0ED-19FD-2741A243E9C2}"/>
              </a:ext>
            </a:extLst>
          </p:cNvPr>
          <p:cNvSpPr txBox="1"/>
          <p:nvPr/>
        </p:nvSpPr>
        <p:spPr>
          <a:xfrm>
            <a:off x="3645960" y="3425854"/>
            <a:ext cx="561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b="1" dirty="0"/>
          </a:p>
        </p:txBody>
      </p:sp>
      <p:cxnSp>
        <p:nvCxnSpPr>
          <p:cNvPr id="82" name="6 Conector recto de flecha">
            <a:extLst>
              <a:ext uri="{FF2B5EF4-FFF2-40B4-BE49-F238E27FC236}">
                <a16:creationId xmlns:a16="http://schemas.microsoft.com/office/drawing/2014/main" id="{D039C0C1-F3BC-CF82-86B7-02727094A6E5}"/>
              </a:ext>
            </a:extLst>
          </p:cNvPr>
          <p:cNvCxnSpPr>
            <a:cxnSpLocks/>
            <a:stCxn id="83" idx="2"/>
          </p:cNvCxnSpPr>
          <p:nvPr/>
        </p:nvCxnSpPr>
        <p:spPr>
          <a:xfrm flipH="1" flipV="1">
            <a:off x="3737682" y="4172166"/>
            <a:ext cx="476679" cy="753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39 Elipse">
            <a:extLst>
              <a:ext uri="{FF2B5EF4-FFF2-40B4-BE49-F238E27FC236}">
                <a16:creationId xmlns:a16="http://schemas.microsoft.com/office/drawing/2014/main" id="{78667A85-6A03-7E51-AFBB-8E99FBC8FD47}"/>
              </a:ext>
            </a:extLst>
          </p:cNvPr>
          <p:cNvSpPr/>
          <p:nvPr/>
        </p:nvSpPr>
        <p:spPr>
          <a:xfrm>
            <a:off x="4214361" y="4066440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FB573193-E295-31E7-66DE-D7F233F1F7C6}"/>
              </a:ext>
            </a:extLst>
          </p:cNvPr>
          <p:cNvSpPr txBox="1"/>
          <p:nvPr/>
        </p:nvSpPr>
        <p:spPr>
          <a:xfrm>
            <a:off x="1384443" y="3758837"/>
            <a:ext cx="23202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/>
              <a:t>Finca Santa Rita y </a:t>
            </a:r>
            <a:r>
              <a:rPr lang="es-CO" sz="1200" b="1" dirty="0" err="1"/>
              <a:t>Chivatera</a:t>
            </a:r>
            <a:r>
              <a:rPr lang="es-CO" sz="1200" b="1" dirty="0"/>
              <a:t> Canal 1: </a:t>
            </a:r>
            <a:r>
              <a:rPr lang="es-CO" sz="1200" dirty="0"/>
              <a:t>Caudal captado: </a:t>
            </a:r>
            <a:r>
              <a:rPr lang="es-CO" sz="1200" b="1" dirty="0"/>
              <a:t>28 l/s</a:t>
            </a:r>
            <a:r>
              <a:rPr lang="es-CO" sz="1200" dirty="0"/>
              <a:t> de 25,64 l/s Q asignado. </a:t>
            </a:r>
            <a:endParaRPr lang="en-US" sz="1200" dirty="0"/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1C57280A-D0CC-F170-73B0-2731EFD83B67}"/>
              </a:ext>
            </a:extLst>
          </p:cNvPr>
          <p:cNvSpPr txBox="1"/>
          <p:nvPr/>
        </p:nvSpPr>
        <p:spPr>
          <a:xfrm>
            <a:off x="5929225" y="5281519"/>
            <a:ext cx="2715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/>
              <a:t>Caudal después de B. El Tomo</a:t>
            </a:r>
            <a:endParaRPr lang="en-US" sz="12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1613AA-6C1B-4E3E-B448-D10D73F3F432}"/>
              </a:ext>
            </a:extLst>
          </p:cNvPr>
          <p:cNvSpPr txBox="1"/>
          <p:nvPr/>
        </p:nvSpPr>
        <p:spPr>
          <a:xfrm>
            <a:off x="4263879" y="976132"/>
            <a:ext cx="9740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Inactiva</a:t>
            </a:r>
            <a:endParaRPr lang="en-US" sz="11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BEE5060-0D3F-3013-DAF4-E89D97B1DEE1}"/>
              </a:ext>
            </a:extLst>
          </p:cNvPr>
          <p:cNvSpPr txBox="1"/>
          <p:nvPr/>
        </p:nvSpPr>
        <p:spPr>
          <a:xfrm>
            <a:off x="2862645" y="591405"/>
            <a:ext cx="13446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b="1" dirty="0"/>
              <a:t>Inactiva, </a:t>
            </a:r>
            <a:r>
              <a:rPr lang="es-CO" sz="900" b="1" dirty="0"/>
              <a:t>en proceso de concesión.</a:t>
            </a:r>
            <a:endParaRPr lang="en-US" sz="1100" b="1" dirty="0"/>
          </a:p>
        </p:txBody>
      </p:sp>
      <p:sp>
        <p:nvSpPr>
          <p:cNvPr id="18" name="7 CuadroTexto">
            <a:extLst>
              <a:ext uri="{FF2B5EF4-FFF2-40B4-BE49-F238E27FC236}">
                <a16:creationId xmlns:a16="http://schemas.microsoft.com/office/drawing/2014/main" id="{73B644A9-7841-2EB8-070D-DACF0D73F8B6}"/>
              </a:ext>
            </a:extLst>
          </p:cNvPr>
          <p:cNvSpPr txBox="1"/>
          <p:nvPr/>
        </p:nvSpPr>
        <p:spPr>
          <a:xfrm>
            <a:off x="2776206" y="3367906"/>
            <a:ext cx="15192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/>
              <a:t>Q= 0,046 m3/s  </a:t>
            </a:r>
          </a:p>
        </p:txBody>
      </p:sp>
      <p:sp>
        <p:nvSpPr>
          <p:cNvPr id="74" name="40 Elipse">
            <a:extLst>
              <a:ext uri="{FF2B5EF4-FFF2-40B4-BE49-F238E27FC236}">
                <a16:creationId xmlns:a16="http://schemas.microsoft.com/office/drawing/2014/main" id="{314B5E49-12CE-1392-C6FA-80FBA264AEF7}"/>
              </a:ext>
            </a:extLst>
          </p:cNvPr>
          <p:cNvSpPr/>
          <p:nvPr/>
        </p:nvSpPr>
        <p:spPr>
          <a:xfrm>
            <a:off x="4190596" y="6222428"/>
            <a:ext cx="122312" cy="22651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C589B079-7829-49F9-D51A-4943826CE0C0}"/>
              </a:ext>
            </a:extLst>
          </p:cNvPr>
          <p:cNvSpPr txBox="1"/>
          <p:nvPr/>
        </p:nvSpPr>
        <p:spPr>
          <a:xfrm>
            <a:off x="1449715" y="6254071"/>
            <a:ext cx="2463999" cy="35394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es-CO" sz="900" b="1" dirty="0"/>
              <a:t>Canal San Luis: Q asignado</a:t>
            </a:r>
            <a:r>
              <a:rPr lang="es-CO" sz="900" dirty="0"/>
              <a:t>: 19.96 l/s </a:t>
            </a:r>
            <a:r>
              <a:rPr lang="es-CO" sz="800" dirty="0"/>
              <a:t>Zona que requiere acompañamiento policial. </a:t>
            </a:r>
            <a:endParaRPr lang="es-CO" sz="900" dirty="0"/>
          </a:p>
        </p:txBody>
      </p:sp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6AA038B5-4353-9D0B-D89B-2088A2365879}"/>
              </a:ext>
            </a:extLst>
          </p:cNvPr>
          <p:cNvCxnSpPr>
            <a:cxnSpLocks/>
          </p:cNvCxnSpPr>
          <p:nvPr/>
        </p:nvCxnSpPr>
        <p:spPr>
          <a:xfrm flipV="1">
            <a:off x="3928831" y="6322974"/>
            <a:ext cx="255773" cy="7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6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</TotalTime>
  <Words>4887</Words>
  <Application>Microsoft Office PowerPoint</Application>
  <PresentationFormat>Personalizado</PresentationFormat>
  <Paragraphs>939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ADRIANA BORBON</cp:lastModifiedBy>
  <cp:revision>100</cp:revision>
  <dcterms:created xsi:type="dcterms:W3CDTF">2024-07-09T14:18:44Z</dcterms:created>
  <dcterms:modified xsi:type="dcterms:W3CDTF">2024-12-19T23:14:12Z</dcterms:modified>
</cp:coreProperties>
</file>